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0" r:id="rId2"/>
    <p:sldId id="281" r:id="rId3"/>
    <p:sldId id="266" r:id="rId4"/>
    <p:sldId id="267" r:id="rId5"/>
    <p:sldId id="268" r:id="rId6"/>
    <p:sldId id="271" r:id="rId7"/>
    <p:sldId id="272" r:id="rId8"/>
    <p:sldId id="273" r:id="rId9"/>
    <p:sldId id="274" r:id="rId10"/>
    <p:sldId id="275" r:id="rId11"/>
    <p:sldId id="265" r:id="rId12"/>
    <p:sldId id="276" r:id="rId13"/>
    <p:sldId id="277" r:id="rId14"/>
    <p:sldId id="278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83" r:id="rId28"/>
    <p:sldId id="296" r:id="rId29"/>
    <p:sldId id="302" r:id="rId30"/>
    <p:sldId id="300" r:id="rId31"/>
    <p:sldId id="301" r:id="rId32"/>
    <p:sldId id="303" r:id="rId33"/>
    <p:sldId id="304" r:id="rId34"/>
    <p:sldId id="299" r:id="rId35"/>
    <p:sldId id="305" r:id="rId36"/>
    <p:sldId id="306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448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EA0D6A-54C7-479D-88AF-DAA02934C4FF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3DC451-57AC-4C78-9B15-14D109EC8849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6470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9ED17-9411-45EF-A278-8F271AACCE2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DC451-57AC-4C78-9B15-14D109EC8849}" type="slidenum">
              <a:rPr lang="ar-EG" smtClean="0"/>
              <a:pPr/>
              <a:t>36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752600" y="2667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ar-EG" sz="2400"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381000" y="1431925"/>
            <a:ext cx="8153400" cy="707886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sz="4000" b="1" dirty="0" smtClean="0"/>
              <a:t>GASTRO-INTESTINAL SURGERY</a:t>
            </a:r>
            <a:endParaRPr lang="en-US" sz="4000" dirty="0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33800"/>
            <a:ext cx="7696200" cy="205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rtl="0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 rtl="0">
              <a:lnSpc>
                <a:spcPct val="8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AbdEl-Haleem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amada El-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Kasapy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lnSpc>
                <a:spcPct val="80000"/>
              </a:lnSpc>
            </a:pPr>
            <a:r>
              <a:rPr lang="ar-EG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Lecturer of Surgery&amp; Radiology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Anesthesiology</a:t>
            </a:r>
          </a:p>
          <a:p>
            <a:pPr algn="ctr" rtl="0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Director of Student Surgical Project</a:t>
            </a:r>
          </a:p>
          <a:p>
            <a:pPr algn="ctr" rtl="0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Best PhD Thesis in Benha University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Faculty of veterinary medicine</a:t>
            </a:r>
          </a:p>
          <a:p>
            <a:pPr algn="ctr" rtl="0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University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517" name="WordArt 5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30194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ar-EG" sz="54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22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RUMINAL IMPACTION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Primary rumen impaction occurs in buffaloes and cattle mostly with depraved appetite. </a:t>
            </a:r>
          </a:p>
          <a:p>
            <a:pPr algn="l" rtl="0"/>
            <a:r>
              <a:rPr lang="en-US" sz="3200" dirty="0" smtClean="0"/>
              <a:t>Most of these animals eat plastics, ropes leather pieces and cloths</a:t>
            </a:r>
            <a:endParaRPr lang="ar-E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encrypted-tbn0.gstatic.com/images?q=tbn:ANd9GcS9Ahs4GNHuU-TUl4ub-jByZ37vrpKWEYmm3RPSdUH4QKieV9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33578"/>
            <a:ext cx="1828800" cy="2748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Clinical signs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 algn="l" rtl="0">
              <a:spcAft>
                <a:spcPts val="210"/>
              </a:spcAft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Tympany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indent="0" algn="l" rtl="0">
              <a:spcAft>
                <a:spcPts val="21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Anorexia.</a:t>
            </a:r>
          </a:p>
          <a:p>
            <a:pPr marL="12700" indent="0" algn="l" rtl="0">
              <a:spcAft>
                <a:spcPts val="21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Leather pieces can produce obstruction at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reticulo-omasal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orifice and most of them were recovered from the reticulum</a:t>
            </a:r>
          </a:p>
          <a:p>
            <a:pPr marL="12700" indent="0" algn="l" rtl="0">
              <a:spcAft>
                <a:spcPts val="21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  <a:p>
            <a:pPr marL="12700" indent="0" algn="l" rtl="0">
              <a:spcAft>
                <a:spcPts val="210"/>
              </a:spcAft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Rumenotomy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http://tcpermaculture.com/site/wp-content/uploads/2014/02/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343400"/>
            <a:ext cx="4572000" cy="243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9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Traumatic </a:t>
            </a:r>
            <a:r>
              <a:rPr lang="en-GB" b="1" dirty="0" err="1" smtClean="0"/>
              <a:t>Reticuloperotinitis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Autofit/>
          </a:bodyPr>
          <a:lstStyle/>
          <a:p>
            <a:pPr algn="l" rtl="0"/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Traumatic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reticulitis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is a traumatic inflammation of the reticulum without inflammation of its serous membrane</a:t>
            </a:r>
          </a:p>
          <a:p>
            <a:pPr algn="l" rtl="0"/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Reticulo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-peritonitis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means penetration of the wall of the reticulum by a hard object resulting in localized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reticulitis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peritonitis</a:t>
            </a:r>
            <a:endParaRPr lang="ar-EG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نتيجة بحث الصور عن ‪Traumatic Reticuloperitonitis in cattl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100" name="AutoShape 4" descr="data:image/jpeg;base64,/9j/4AAQSkZJRgABAQAAAQABAAD/2wCEAAkGBxMTEhUUExQWFhUXGRoYGBgYGB0aGhwYGBgXGBgXGBcYHCggGBolHBQUITEhJSkrLi4uFx8zODMsNygtLiwBCgoKDg0OGxAQGiwkICQsLCwsLCwsLCwsLCwsLCwsLCwsLCwsLCwsLCwsLCwsLCwsLCwsLCwsLDc3LCwsKysrLP/AABEIALcBEwMBIgACEQEDEQH/xAAcAAACAwEBAQEAAAAAAAAAAAAEBQADBgIBBwj/xAA5EAABAwIFAgQEBAYDAAMBAAABAgMRAAQFEiExQVFhBhMicTJCgZGhscHRBxQjUuHwFWLxM3KiQ//EABkBAAMBAQEAAAAAAAAAAAAAAAABAgMEBf/EACMRAAICAgICAgMBAAAAAAAAAAABAhEhMRJBA1EiYRMycUL/2gAMAwEAAhEDEQA/AFK7gLRJOoO3WibR3JtqCPsaBsmYUZ2pph9qhQczKIUIypA0M7kniuJM9Vqge1BU4COd/wDFOGyEiKDSjIokTpzRC15hND9CbBbxoFJPHI7185vUf1CB1NbrEHSJisMVSqeSoz9608ayc3llQ/8ADV5605tNRWqxptOTNI+lZfB8CUoSeToadf8ACuxqqQO1bvxmKn0jIP3JLmVQgf7FO8BtwsMojQuSfvQmM4PmOaSFCnXg23IWhPM/kaTWDNrOT7C+4ENjsOtfIfEeOLK1JTIMyfbvX03EcRbQUocMBWk9KymMYOVvAluU7ZkiZHG1R5Po0gjnwXflwgAaDU9q+gXbxbaH/Yisv4SwrylLGWJVMnTbimviy4y5BOiSCfes1fFmvdBqmNAqIUelWWVvAMmqrN8Lb8ydI06VVbXhVIGpPTXSrjLi0TKNpiS6tWjiCTCi5AnXQAbadK0uP3S0WxCBqfwqhnApfFwvQgQSTxXePXSQN9CNP8Vau22ZvpIEw1UsCZmBPvV2E6q1nVX2EcV3bNjykk7KSDNE4Y0Epk8kmtHpE+yXSStUDad6VX+GCI+u8azTRVxBOum9K3nCsKyjMrWO1S8ocV2EYTjCEJOYSoHindpiAWNiPesfheFrQoZgdfzrVNJCIB5qVNvZThFBTl4kgjtWefWhJBURBmfrTTEGISVDUgUhtmM6C46mQDCU/rTk3oil0KfFK1W8FCzkUZ0PB5FW2P8AVa/7detN8ZQlTaCEhQ2giYHSl2HtBgFQ1nQJ4FVxoIuy7B2lJUpKiZTuOPenyXZBApdgzS153CNFfpVq7jIfeYpRwhvLKhdevjQ0XcQrWgiwIUo+1XhQyenUgULA5V0C5JJG/aq1OaH7Vy+tcgiEmq7lwx+cc0mU2BC4UNKlDruUzz9qlFiMJJUNDqKa4WTJJMafegbRoBZjaj3mikpynTmuOO7PRkHJTnSpJEd6pIygTxTRlSSnT60uvh9qe3Zk9Gfx170mDWTwhIccCe/6028Q3UJUOaF8I2hKwojaurxLs5PI7wfTcNtQAkcCtAptGWOlIMPZW4oa5UCm+FNJcU6MxITt9hzWkk2ZJpGb8S2gUUhIgkjbpTHwZh2VS3CIAED9adDDEepZTJA0/KopIbZEc7/WlQXZmfFDy3X2kp+HNBohGNFDxQFqAGmmoB9qa2dslSCSNQqRPGlLE4JKgVD1KJKu4rGSaWDWOcGz8OrUtJWs77E9BWI8deJEkqaB1Ko+lb1hsNMEaDTSvmb/AIYDl0ouSFEyJ1BHapm3VFxzI0a7tX/HNoYBK1KQgAdzr9K1WD2QtGUhULdIk9ua58P4YlhHXLtPXrVl+lSknqrc9O1Uo1kmUrfFGdxvGXHklIka6awNN57UVf2peTbqG3wkDaf2rm0CS5kEEnSCNhzWjf8AQkIaAAGkxtQk3bYnUdA5u0jKwIKto39P6Vc9bECBsNKT4Dh5S646T6lEifpTfE7jI2TOwrS+yWukK8UVkQRImlmDuqQAVmFKOnc9KXW9yp1wTJTqR3jk1osPaSU+rVQ56e1KJUlSLUYwkLhWip1H6iiMXWYDidqzOIpzPBSjGUiO4NaRd6kIAPw+3Sku0xVotZuoYOb5qvbZzMBCYzASKWpe8wQNtwKKt1wjMSZAj7UWxOJmWcXIeW2tMJGivfrR7jBeISgQBzxBopuwQ7/VUBKt+8HQmvXTA8tswojccDtVtOs6BfQa5doYQEDVR0gfqaFvG/8A+k7bCk2J4avMj1qmJNFOPqQjX1cZfypN2hKIQEjKkTJMz9a9KQj09d69shlhShGkx0qxx0H1DWmAuv0KG1W2VrKAXTPbih8SKhBSoDseaqugpbGYKP00g8iiMk2JpoaBTHQVKwiLuBBJn3qUvyoWRRh7ZJ96bgDY6CqrBnKJ36UalI3P+muRKj1HkWXd0pnVKFEVP5rOmSIJ1oq5UlVJcWuMgNXFGc9GZxkebcZBsK22C4elCQAmSACffisz4dt8ylOKGqjX1HwvhgIBI3rsgsUcE/YVhOGEEFWyhIintvattgwAOT3rqySCiD8py/bikvirEi2MqdzHw9KJOhRVhF65mcQlOxGsbV5fszCTt0q7DkehKjyBFEJw8klfPfpUj+ga1YGVWROid6rw5OZwgjYwParnLjKjMg6EwR3ozDG4lR96iW6NI4yCeLX20thC1ACJ3g0DhKitLeyjMJPMViP4gsLff82VRMJHED/2t74Gsy3bpK90p+uutZrMi6qI2xzEkMN66q6dTQGAY6LhJCgAsbp7bTVeKNZhmOvq/ClyWSy+pUQlSIkferbdmfHA8atUIdK29yIPYnarbq5KQlEyVc96T2mJZ0Atp+eDwdDHNNmilxSSR8J/GkpWVVbC2bVSUj7yetAYpaF1tbajGbpvvTq6eSlEk6DrXzbxTjbofb/lXAobrA1jtVeSSREItsft4PlWgAxlSftR1opIkJOuunWK6t1rUwFrELUkfSkmBu5nFT8hP480taLeS7ErQrcBA2pglqEyqNBt70S8AGyUjUwKWN3QceUhQ4Aj2piYVbD1GBtXOJNLIAiAelHNJ8uSr4Y3/eqk4ml2cvwo54706SVMTfZ4yvIAkbDSqSMqfM3JOleoWmJmQdRFGW5SVQdRx2702yYlbL4O/I+1KMTA8xBOgKh9a9xZflLy8E7/AKVW02VqSVfQdhzSecGifZfe+pwIniaKaB0EVS80Jzngx96Z27Wkg1UdkPQjxhogZoBgaCl1m8pTK4Ak8DrT3GFZklI3OnvQNykMJShCSo7qI3+tS0uVhtUIG8JMa71Kc5T/AGK+1Sq4xIpiRDQjaq7lQAq5vSQdiKVXr3GpNcrO+LA724iY2rM4xd5oT1p5dD0kmklvb+Y76RoNq0hHJl5p9Gm8I2JWQANtq+i2qyyptrdZ6UJ4NwPykBStwAdOpp/bWyS4XCPVECt6xRzOVnmKvhlGVJEkyT35rGuXq3rhIGxIEkRO+3am/ji6LTCj1kT70t/htYuLSX3iSAIQD+dZzfyocaqzZs26fS2OBQGMLWGykA6c9p1iicLxBCnFJ+YbGh/FF6pDKoEk6e00PWBxVsuAQ6kBI0ABr2/d8tg9TU8NMZWATuQJ9qHxK6QtSmdzlMf4qLs0foTKYFwG0pHwnMTWut2MrQT1/wDKVYCyE5REaa/SnvnagVcY1siT6F5tZMEjTWgb20UvQEGl3jTHSwr0AmOm+vM0w8MYim4YS/GU/MO/WptXgusWI0IKHXEJOmhjgGtTYMlDKVEan86UN2y1XG0JOs9qc49cFFsnLulQ/CklTbFJ9C7xS4sW6yD6iNAOJ0rDeHLAi8QmJEZlfatk3jTLoCCfUR8JFe4Lb5C48qOgPahq3YRdJjDGnP6akpMSAkdvrWc8GJIW8hRzKmZ7dKY+JborbHlCVFQGnfmj8Os02zIMDOvc8kxrTdtgsRO0vg5gnXL+dZPyXA8XCozm0H6U9aWEiRsT+NBOrCnEpEwJUT3o6yPs0LFznbg6aUhxh3+XtMg+NyR9DuaYWaCY6bmh7y2Q86HFEKaA9MbaaR96p5J7O7RMsM5I9KQk8CQK885SHAojTmKrfviNEJGTgUKq2UvUZtdd9KriTZ5it2Fvo09IM60xt3Z9XaB7VmX7lpK4VmkU7RcGAlI4+sd6uKXZMmE2i1KKwRAOqfp0o1DxABkDsaSm99aBtxRmZKlZfm69qlxyClgsQlxbuYiEJ/E1LRvO6pRE8a7VephaTOY5Y26zQ7a8gVJI5FTRX2Ozadqld292Mo14qVZNM+fXbJOo25pLcognWmD17plApM+kk71zpZOpyoAxFz0xWg8CYDIzrGg1ArzCsBLqxIkbivoltbhpsICZNdMY1k5ZythraQlI7gafShHX8iVK6Ci2YkAn/wB6Ui8QXQSEt6FTiojtzRKXYkuhXjgTclhoSc6pMaiJ1J6VqHUhprymwBAjsD1qYfZpbTmCQIG1K3SpSHCgySSQD26Vz92y66E97ft2hUXFELiUgDc0wwLHWbtIyySoSQePpSnBbd1x4m6GUQQOo+9abw7gFuy6pSNSNZocraLVLY4dlKAkaHivnmOLWi7SQYKYyn361ucSvxBUkTGgisqLM3KlKQDI6im1boaxk1WGPSJUADAmurt+NviO1KsBSsSCZjrQPi6/ebeZSykEqmSQTH2qpOkKvkWXtshbC/NIzicx/IVZ4St0hkITzv7VXeYet1hOo2ClnqocUx8MM+WytateBWf+kNukMWQlMIBlQGpNZX+IGJqaSnIJSJJ79h3pBifjzyr3yCgqTtI3zH9K1H8gbhaVLHpTqke+5NVdqkQt2xd4ewsrSlZ0UvXbZO8UV4jxFtJFvwN4604u3/JbhpJWs6JA49zxSqy8MqWrzHtO1VxHYZ4bYzQY3E69KtvHit45oShEgCeukmrLm8atkGDmIHFB4LbOXBDrwyNkyByrp9KH6FYDc4e+4BC4TPAgx+9G4dhigsAfDH3NH41dJQcoPqVomK8eu/IbjNLhHPyzzRSDm6FfjPGP5Zrym9XXPT7A7n7UBYJLdo02owtRJM9taRXN0F3GX4iTqo/nRPiFJcW2EnVvahZdieMD1T5V6YgjSiFXWVvKPjPFZ9y+UlIJ+Lbuatt7pZGZweqPsK3S9GUpCZ8tocKlnOtOuvWtBhF0XAXRqCII5EVlbyyUpwkJCgdTB1FXYc+5bKGUjKd0kxRFUQ2aNSMziY6j/NMn0FC5Akc0ptsVbSrzoIWoRl3HuKeWd15hHHUdqTZUQ56/zJSUb89hVLz+pSRPHWiQyhCdBztzXFq2JlWqjWbtmqotbcSABNSrFN9qlAWfP1NAjppRdlheoKhM7Dr39qvscN9OZUxwOp7dqfWbBQC4oSqNB07UeNJK2PyO3gPwqzCIMeoj7US/Ij8B+9AYZeLXmUU5Rx379hV9y6ACpwgAayelU52iFFrZxeoVkUpvVQ61isAC3rkqdlTo9IHAHX/elaOxxwLWsoByKEJMbmT6qsu8tuzmiHF6Tsa55OzeKpZDn79IzD5EJ3/OaS21yhTeZK9dSAKJwlpDjML+eRHY1bgvhxLRUEkQTIHAozY1VOyJaLuTT17/APtceIbry2FJaBMfERuVc0bi9wm2RCTLy9Aef8V03bhKYVqSiSO8TQld2IyuA+JUuoSyUKSqdVH86cYiv+VX5iNl9OtKLVtCUFwDU7DnXiKeYUouMKLo0ERPBihWglumEYMv0lS9CaFx95JBy+p35QOOgFKvEGJrQgIRoXDAPROx9qd4Ww3a24ce+KJk6nXjWqu9E6ds8w3D3ssL9KDuOlE3l22EeUgiEg6dfpzWaHjMXLpaSSlPbT21pRgGAuJfL2clUx6jPpO4jaj+CtvYw8N+GUuPKu30gmYQONPmj7U4u7lS8ybdYEaFZ2nmBzR160QyoDTTKI79KAwbDQlBSfpFaRhgmTLhdltBSkBRSnMpR117d6Tu4uotJW6pWZWsbRrpoO1NlpQkFqfUem/uaTYrZCQlROsBIHP7UU6wCoY4OhF0UA/CDJHXpPajPEWPBGZCYSlKYKvwASKD8MWvkLcknQfnWbxxXmZjOpVMdhtSSaQ21Yb4TceddKzJbT16nbWqsYw91S3HHHMoUZCRqYG2tVYfeKTZOZZQoLk+0UBeXI8rO44dR6ZO5qoRwZykc2CUtIceHrVsO3em+EMggOEg6TNZLw3dhQU2rZU/+0txXH3rIFnLKVaoXOhFaxSSIcrNrfOJUvPppoKU3WONp9KnEg7n2r5rd+I7hzTOQOiaptcJuH1gJQpSjyf3NHL0hNPs3dx4ytmfU2c6zvG1ZXGfFzrytAEpB060W/4GdaH9VQzH5U61tfB38NWinzHklR3AO1J23Q1FVZ87w3E7xx1AQVKMiABpvX6Ew62UUAkQsJTr9P3qn/iGreAhtIV2Gg/CmjCCloHdXA/epZUfZRbs+okzI0160Tmj3rpkKTIMGdTPBoe5ZkTsJ45qdGhcb4V7QYth/pqUWOkZjEvFCkr9MEzASBoKY2N5cvxOVIJjQUIvA5h4gToVDmOtajB2wlsrV6U7CfzrLumaUthzUIRrsB+X+msPjt6486UL9Dfy9COp61qX8RW4kobGVI+bk+0+1LvElip9hspSfMDgSSkSYM6nttUeRurQ4r2FeG7VAESCABJ4EUqu819cGNG0SB7f5iiyz5bItW3B5pjN+opp4atEoGWNefepu6L41kqZw4p1nKlA56VbaY0gkhEEjRInep4pxNppJbKhKhJHasL4Vem7BIhIJP0FJ4Yv2VjJrEPOxBQeOTIcse35VuLgguaEEFEDprWNZbRcOqdCSSpR1j3ArSYchSYzJVA5j7VatrBDoEwvBfKSSs5lcdh2qeJcTTa2C1T6laJ9zRuLYk2kepcE7Dk9oFKv+DFzlXckpQkylJMSOprRLFRIbvLBPDliu6W266AAB8PEDXWhvGuIF90tIP8ATRoTwTTW98QIT/Qtk+nZSxsKQXtgVKBKgEjkHc0cKWBOXJnPhPCAhReXGUaJHU9a2LbY/wDkXCEjadKzOJYimzt0ulGcyEydk9DSLCcXN6/5jq8yUHRPy/aqS6Jl7Rv2sRDioSPQBCe880sxTFFNLLaEbDf36VXcYm20oSYnb68fjWUv/E5NysITqNBP51px6I5I7TjIQ4So+oyJP4TWhwi4K0+aqCoj09AK+cKtHHbrK5ErVEDoa+orZS00EiAAAKcU7oTkujP+IsfDDLxUYJBgzqegFfL/AA/jD7jqW0mSo7GSI79Ku8ZWl09dBMKcCj/TAGgHTT8633g/wf8AyzacwBcVqpW0f9daONsXKkU+McQ/k7JIAzLWdSaz3hFDj6Cp45kk/wBNJ2EbmnXjfCl3tw0ymQhO5jk6U3dwBTfltNJJyASRsOtXBxTsUk2hBcJWEqQ2nL/csDWOg6UO3hX840llQMt6ztAreow9YAGQHqOveicPwhLKVlRErP1jpROf0KPj7MTgPgppEmJ7nXatnhVi00ACgBR5AFMLRrKMxEE7J7UeiwBUFkergdKjl6LUBKzggU5mXqZ0B4H701xK5LKcrY109h/mi7heSEp1WdJ6d6BuWCqEDVROpqZPo0UTtllTyQDoNCTVt29kBIOgECrrl8JAaSfVpJ6UrvkLAhWoGojms26RVWwhKvRMyT+dd4igqQG0mD+Nc2LKlBKjoBUdAKirnb6U08DeykWqutSvQw5/dXtPJITh9ipR9XwJ57Dig7p83DmVMpQkwkcK7mtFfupSA0N1j7DaaUso8oFIQSobfpWKqzVZO7geWEthPqNWXb4t2ZJlxWg/3tV2GWxkuumTv7e1YXGMZXcvkJ+EGE+w5qfJOslxXJ0g/D2T5mfk6z3p9hyfI8151QCRr9APzq7BWAloZwIA1NY3H8ZReE26SUIB9B4WR/d2qG6RTXLBjsVxZd5dKcEwpXpHbgV9HwbB27S2Nw+PVlnL2PWhvAPhHKS6+gehXpntrPtS/wDivjalKRbNauKIMf8AUde1XGLSvsiUlfFGisfECEMh4MjIZ0RqQB1pI548dvVlmwRBnVShqOpii/DWBAWwQ4pUqEqAOmvQ8U4wnD7OxSospSidVKJk/VRroXjnVNnPKULsFtcOYsEec8ovXBGqlmY7AbCsjd+Ky8tRXokbCYFc+K8T89Rj1D5Y296RljSXPUTx37RWq8TRl+RMs/5lWcqbMfXQ0fg9wXNVqnKZ05PFCN+HM4zKhpG59veh7rxbZ2sNW6C8sHU8T2J3pKFbDkanxHc+fam3SIUqJPAH70BhGHsWTUuKy9J3Uo9BzQ7V96S8sZNMxHTtXzvEMRdu7kGTGcBCeAJ0NVJqLuhK3od/xDxB9bzKG5gjMEp1OYGJ/Kn3hPCLgS7chIUeNj9TtNaqywZDISVgLfUNCflHaK7v8WaYgOAFR1g8cSQO9CpZBJsCbskNLXeO+lKR6ByTHFIbS6vn3lOqTDZ+BvoOCeta9zD1PhLiiFkEQn5QPYVo7awQyguLA21PtwBUSbNIwXZmrC0FukOupzPL0SBxVF+4t1cZj/8AUcTzTnFjnQhafiJ9IjZJq3AMDKCVuGf7jH4Cs3JvCNF40ssowbCPKT5ry5yjc669O9HWCysFYSYPB3NdWo/mlhQTDKCQAeSOTRGNXKW0wjcjSKcfYOOaKmVqOuXL77iqFt+rNGdQ26CrrBa1IzKopYDaQpX2701lWDVMrYY+dwwO/wCle3WIpCeg46mhMXuFFAIGYkwBxXeG4apSQXozDX2pA17K8KtnlaHTWQf0ps5DQgQV1Lu+DafSJO2nFDW5BlazBNGEDdgV+0BCp9cyO/vVqWCoJz6cx2q5DIU5nPwgaDv1qYjcEwkbcxvSrsd9Ijt0CMqNANPf2ry2ZEnttVjTAkGOK8edCTlG/JoXtg90UO3KQSIJipVfmp6CpTwINtmVLf8AP3PA7dKcPIC+oNXNJCEgRH60sx3F02rRUdVnRCep9ulZSSislW5PAl8WY2Ggphs+sIUpUcCNB71l/CeEuOAORCR8ytJ9utNsFwky5eXGygTlOkzuT2opGMKcJS0Ntug9qwUW3bOlfFUhX41xgpQLVrSfjPPt9aJ8KeGwQCoSd56UYq08wQ8Eq7xBH1rR4BalDcZtjpzKelXCPKfyJm+McCrxhjptQ02gSVn/API3+tZG38NrcxG4uHDKUpSGwe6Qoj6SaYfxMUpTzakglLYOYjWNQdem1X23iZkqlMwQI/7KgAj8KuMqmzFxuIFc+IEsZvNORKRJPXsK+P8AjDxw9eFSEkoZnRIOp6Zj+lfT/wCKrScrUj0qk7abD/NYHwx4cbvXFANgJSfSRz79q7J+S0cigkxP4aau3VhKFqyj6/QV9Ht7BLALtysqI1CacXjLGHNhpoJU+oa/9R3rNIw1V0lxLrhSqZnj6iiLwJrJncZxp27WoFRQyNAlJie/emGGYI0y2l94AlIhM++n50Va2dtbhKZLy+w0mnuM4E5cFlKCAkpkzsCPzpN0vsaViLxC268jy0JMQDI0Go09xrRv8OPB0L85waI17TW68JeFfJR61FfGvTpHSivE94i3ZCUaFRgAck9qzdvLNklVISYjflCypKStZmAN9Ole2XhgvOBx0dwnnr6jTjA8HAAklTh1KiNp4A4rRAJaTESrj9yaVW8j/XQJaYcloSdvxNJ8SfVcLLbew3nYD96Mt7tSncpOZRJ9hFME2mZXpEdSOaTdlrGWA4ZhQEJBMJ1JP4xTMKCxp8CTHuasbAGgGk696UY5e/y5ITqFfLQ6irHbky26uw2C2iJVJAApXZ2TjqvXxv0FM8MsfmMkqE68DpTErS2BOgJpbyxvGEVP5W09I2HWkmI3C3QEoEqURHYc1Zi0uO+glQGh10o2wsg0JPG5/SnvRKVZ7JZWYZRLisx6/pXl8pS0kAkDtvQd88oqkj08dB70RZOTPNF9UFdnmGoPlKDkSNZqhdsXCBrAO1GeWT6U6nvsKruBKcgVv8Sx24FTVIOwO7xPIoIQM3Gmw/zRjTIJKo00+9VWLAMaD3j8aKeuAD5aTr196pX2J+ju4dCRA+KgTJXoJ0/GvQ0pXpoppAQkpQZPJpNWNUipNp/2H2qV0Exz+NSlQYHYdgFR2Gvf2HelrGEea559wJI/+NHCU7jN1VToJSkawAOtLsUvPQSjWNDB270NdslO3gV+Jn/MBbT+HTpSXBLZaJI+bg1TZ3kPFJVJJrSOpyBSspkge3c0X2bq44KWEEmCAabXLwaZnbT8aAwXUk0p8Y36itLaRt9idKlOk2OXyaQuSwt585JJ+Y8QeO9E3fhYZ0kHLzA6+3FaDA7QMoGvrVqr3o+5IOuk01HBMnTMX4/aT/xxB3SpEE9SQCBPahP4XYcG2VuEACdNN45qv+KF/KE2yNSCFLA4/tFaJhRt8LCo9WQadzS5fMza+P8AT534kfJfU5vJ19p0p5hGF/03HToCnnqapwnBTdPgr9LQ1M89hWoxRSXEKZZKQE6VopCcEZG4ZbTkSkAq3nkmtu40EIbEQdJ+u9L/AA74dlQUROXk06xZSTJnRIgdz2qoy7J41hF13fJbanvoByegpWjDS+6l9wagQhHSeTVeEtOEqceEcITwO471qLRry0Fa+f8AYovkxr4qihshlPfjuf2oB69CgQowrqKuvbjMlxR3jQdO1AeH8NUshx0aTKUzP1NKTvRSWLYwwnDcsrO6ueY6UWxdBSygfCn4j+grt26BV5aTqR9E/WqEJS0IHO/c0rrQnkoxa5ypMECKAsGfOUHnBKU7A8n9quxK0DikpB0MSOlMFFDaRmISBoO/YCl+ztlLCLlOgSpWgA2rNXlyt9RSBuYHYdaKxFlby4QYAGvT2ovDbINAlRp7GsZLrWzDTY//AETQ63s50+EcVLu+kcgToKGQkpMp+bftTeNCS9hOcQARIO/aqmEH4E7A79qsYYJMnRI1nr/iq7i5k5UfADE9aX9D+HbroIyoMAbnr2ofyjOY6CICf3r23QBtt+tEkhKZVQhN0VpJSn0j1HbsOtUIBKteDvXTWZRUTt16Cu0SYj0p4kSSOp6UMSZcpR2H1NWoRCdBvXQkRpvXaoA0NUS2D+XUqwkVKQWL/E975jgaSdE7xyeld4TZqaEzmBPqT+lGtYSlK8yudj+9EA5TM6RsNqzcP9M2TxSMxiGBhu4Q9IDWaddwehFPn7zzRkQJTprXLif5lK0HY7diNjVdy8m0ayJILsR0qVe+ht6XZa5dItkSdzoEjck0tRh6ltKOhXOZM7jrQuBNlSlPPerX0g9etadCAEyoxpJJ2Ap4ext8RFb2bqQMyjPf9KuxDEvJToczpEIT0P8AcroBQeNYu68vybQamAXOQOSOlOLDAWmG8zhzK3UtWpmjLdIh+2I8H8O5iVu+pSzKidyaN8a3CEsoanQEFXsBtRLWMJWVIZGXoo1mcfacCkJXrmMlfX9qrFYBXJhzDqV2iktqyrGqT7UL4YwpShIJIOpJFOsGsEH1RASP996Ot7hOuYhKBtxRFWVJ1o7xC7Sy0qNIGprO4I2/cEFwBLQMjqemlNUj+ZVEAtJIMDkjrT+1aSkSYED6Crq9GV8f6UqttQpQASP05pbiV8HSUcDb96Jxq7zNnIdDt3/xWaeYdSpsJBUpWnsepNDdYCEW8sJwsLW55QMpElRI4rTPQn0o3G8cChbFvyEQYLqtSR/vE1y2cpJJ1OpnmiKG2zxteWdNOetL7layqEDMSf8AZpkq1LsZfSk/F39q5feQ0PLaHr5PTuaTXsEVNMlsS4oFZ1IHA96FS3/MLCzOUSAOPejPJC0Sed1de1dMNxCQITQkO6QQw2AnoBQ9wrNuNOP3ry6upOQGB+dcIdJER7DrVE6yVl2QUmDofpppXlla6ArPH396KYtgNSBmOp6Cqbp4mQnYb9/8VOUim70cXas4yp0SOev+KpS3qO34moyZ7UW21OlGA0UttxvoKGuJcUEjbee1GPGfSNetd5MgAHxUyCLISnKK8YXqKAhZXJIyfjNGlQ23/emk9kt0dKuJ0TrXSBoSTQ63QkHXWqjdzVQT7E5BBBqVR/N1Kf4ieQ0uLwLbGXaBXDbBWI+5r2pWEv2OnUcBZQm3bMak/nWIxOxez+cSlaZ9XBHtNSpU+VdFeDLs1GGYcFJSomEgSAKS41em5V5DegmBx2k/apUof6k7nk02AYQm3bCRqr5lHk0px+8LrwZT8I+LvXlStWklSM4u55KS0hCFZBrsD3NeKsipARGY6GSdo5rypWctnQhstry2ggbnVVIGsGcunZzZWk/c6/hUqVb9GSe2bK3tEMt5UCEpH1pQ9e599idB2qVKp4M45Fy84kI1BMa8e1M7RKWm8ytSBqeSalSpjs1ejpTZALnzHfoBwBVNknzVST6U6nvUqVXolhF5ieX0IGp0FV2dqn3PzHrUqVO5CWi5Zk5RoBxQ+Jv5UhKRrzUqVT0NdA6IcCREKG3/ALTJhjLM6q69u1SpUwHIBuXgoECYmO5rsthJgcjWpUqiThDe0fapJSI2Pb8KlSkKRFJyDT4jVLzhSNTUqUdgBu3MnT6VybwCfpUqVtEyYC9iMa8Vn8Q8UoSYSJI7VKlaTwsGN5Fg8Xq/sFeVKlTbFZ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102" name="AutoShape 6" descr="data:image/jpeg;base64,/9j/4AAQSkZJRgABAQAAAQABAAD/2wCEAAkGBxMTEhUUExQWFhUXGRoYGBgYGB0aGhwYGBgXGBgXGBcYHCggGBolHBQUITEhJSkrLi4uFx8zODMsNygtLiwBCgoKDg0OGxAQGiwkICQsLCwsLCwsLCwsLCwsLCwsLCwsLCwsLCwsLCwsLCwsLCwsLCwsLCwsLDc3LCwsKysrLP/AABEIALcBEwMBIgACEQEDEQH/xAAcAAACAwEBAQEAAAAAAAAAAAAEBQADBgIBBwj/xAA5EAABAwIFAgQEBAYDAAMBAAABAgMRAAQFEiExQVFhBhMicTJCgZGhscHRBxQjUuHwFWLxM3KiQ//EABkBAAMBAQEAAAAAAAAAAAAAAAABAgMEBf/EACMRAAICAgICAgMBAAAAAAAAAAABAhEhMRJBA1EiYRMycUL/2gAMAwEAAhEDEQA/AFK7gLRJOoO3WibR3JtqCPsaBsmYUZ2pph9qhQczKIUIypA0M7kniuJM9Vqge1BU4COd/wDFOGyEiKDSjIokTpzRC15hND9CbBbxoFJPHI7185vUf1CB1NbrEHSJisMVSqeSoz9608ayc3llQ/8ADV5605tNRWqxptOTNI+lZfB8CUoSeToadf8ACuxqqQO1bvxmKn0jIP3JLmVQgf7FO8BtwsMojQuSfvQmM4PmOaSFCnXg23IWhPM/kaTWDNrOT7C+4ENjsOtfIfEeOLK1JTIMyfbvX03EcRbQUocMBWk9KymMYOVvAluU7ZkiZHG1R5Po0gjnwXflwgAaDU9q+gXbxbaH/Yisv4SwrylLGWJVMnTbimviy4y5BOiSCfes1fFmvdBqmNAqIUelWWVvAMmqrN8Lb8ydI06VVbXhVIGpPTXSrjLi0TKNpiS6tWjiCTCi5AnXQAbadK0uP3S0WxCBqfwqhnApfFwvQgQSTxXePXSQN9CNP8Vau22ZvpIEw1UsCZmBPvV2E6q1nVX2EcV3bNjykk7KSDNE4Y0Epk8kmtHpE+yXSStUDad6VX+GCI+u8azTRVxBOum9K3nCsKyjMrWO1S8ocV2EYTjCEJOYSoHindpiAWNiPesfheFrQoZgdfzrVNJCIB5qVNvZThFBTl4kgjtWefWhJBURBmfrTTEGISVDUgUhtmM6C46mQDCU/rTk3oil0KfFK1W8FCzkUZ0PB5FW2P8AVa/7detN8ZQlTaCEhQ2giYHSl2HtBgFQ1nQJ4FVxoIuy7B2lJUpKiZTuOPenyXZBApdgzS153CNFfpVq7jIfeYpRwhvLKhdevjQ0XcQrWgiwIUo+1XhQyenUgULA5V0C5JJG/aq1OaH7Vy+tcgiEmq7lwx+cc0mU2BC4UNKlDruUzz9qlFiMJJUNDqKa4WTJJMafegbRoBZjaj3mikpynTmuOO7PRkHJTnSpJEd6pIygTxTRlSSnT60uvh9qe3Zk9Gfx170mDWTwhIccCe/6028Q3UJUOaF8I2hKwojaurxLs5PI7wfTcNtQAkcCtAptGWOlIMPZW4oa5UCm+FNJcU6MxITt9hzWkk2ZJpGb8S2gUUhIgkjbpTHwZh2VS3CIAED9adDDEepZTJA0/KopIbZEc7/WlQXZmfFDy3X2kp+HNBohGNFDxQFqAGmmoB9qa2dslSCSNQqRPGlLE4JKgVD1KJKu4rGSaWDWOcGz8OrUtJWs77E9BWI8deJEkqaB1Ko+lb1hsNMEaDTSvmb/AIYDl0ouSFEyJ1BHapm3VFxzI0a7tX/HNoYBK1KQgAdzr9K1WD2QtGUhULdIk9ua58P4YlhHXLtPXrVl+lSknqrc9O1Uo1kmUrfFGdxvGXHklIka6awNN57UVf2peTbqG3wkDaf2rm0CS5kEEnSCNhzWjf8AQkIaAAGkxtQk3bYnUdA5u0jKwIKto39P6Vc9bECBsNKT4Dh5S646T6lEifpTfE7jI2TOwrS+yWukK8UVkQRImlmDuqQAVmFKOnc9KXW9yp1wTJTqR3jk1osPaSU+rVQ56e1KJUlSLUYwkLhWip1H6iiMXWYDidqzOIpzPBSjGUiO4NaRd6kIAPw+3Sku0xVotZuoYOb5qvbZzMBCYzASKWpe8wQNtwKKt1wjMSZAj7UWxOJmWcXIeW2tMJGivfrR7jBeISgQBzxBopuwQ7/VUBKt+8HQmvXTA8tswojccDtVtOs6BfQa5doYQEDVR0gfqaFvG/8A+k7bCk2J4avMj1qmJNFOPqQjX1cZfypN2hKIQEjKkTJMz9a9KQj09d69shlhShGkx0qxx0H1DWmAuv0KG1W2VrKAXTPbih8SKhBSoDseaqugpbGYKP00g8iiMk2JpoaBTHQVKwiLuBBJn3qUvyoWRRh7ZJ96bgDY6CqrBnKJ36UalI3P+muRKj1HkWXd0pnVKFEVP5rOmSIJ1oq5UlVJcWuMgNXFGc9GZxkebcZBsK22C4elCQAmSACffisz4dt8ylOKGqjX1HwvhgIBI3rsgsUcE/YVhOGEEFWyhIintvattgwAOT3rqySCiD8py/bikvirEi2MqdzHw9KJOhRVhF65mcQlOxGsbV5fszCTt0q7DkehKjyBFEJw8klfPfpUj+ga1YGVWROid6rw5OZwgjYwParnLjKjMg6EwR3ozDG4lR96iW6NI4yCeLX20thC1ACJ3g0DhKitLeyjMJPMViP4gsLff82VRMJHED/2t74Gsy3bpK90p+uutZrMi6qI2xzEkMN66q6dTQGAY6LhJCgAsbp7bTVeKNZhmOvq/ClyWSy+pUQlSIkferbdmfHA8atUIdK29yIPYnarbq5KQlEyVc96T2mJZ0Atp+eDwdDHNNmilxSSR8J/GkpWVVbC2bVSUj7yetAYpaF1tbajGbpvvTq6eSlEk6DrXzbxTjbofb/lXAobrA1jtVeSSREItsft4PlWgAxlSftR1opIkJOuunWK6t1rUwFrELUkfSkmBu5nFT8hP480taLeS7ErQrcBA2pglqEyqNBt70S8AGyUjUwKWN3QceUhQ4Aj2piYVbD1GBtXOJNLIAiAelHNJ8uSr4Y3/eqk4ml2cvwo54706SVMTfZ4yvIAkbDSqSMqfM3JOleoWmJmQdRFGW5SVQdRx2702yYlbL4O/I+1KMTA8xBOgKh9a9xZflLy8E7/AKVW02VqSVfQdhzSecGifZfe+pwIniaKaB0EVS80Jzngx96Z27Wkg1UdkPQjxhogZoBgaCl1m8pTK4Ak8DrT3GFZklI3OnvQNykMJShCSo7qI3+tS0uVhtUIG8JMa71Kc5T/AGK+1Sq4xIpiRDQjaq7lQAq5vSQdiKVXr3GpNcrO+LA724iY2rM4xd5oT1p5dD0kmklvb+Y76RoNq0hHJl5p9Gm8I2JWQANtq+i2qyyptrdZ6UJ4NwPykBStwAdOpp/bWyS4XCPVECt6xRzOVnmKvhlGVJEkyT35rGuXq3rhIGxIEkRO+3am/ji6LTCj1kT70t/htYuLSX3iSAIQD+dZzfyocaqzZs26fS2OBQGMLWGykA6c9p1iicLxBCnFJ+YbGh/FF6pDKoEk6e00PWBxVsuAQ6kBI0ABr2/d8tg9TU8NMZWATuQJ9qHxK6QtSmdzlMf4qLs0foTKYFwG0pHwnMTWut2MrQT1/wDKVYCyE5REaa/SnvnagVcY1siT6F5tZMEjTWgb20UvQEGl3jTHSwr0AmOm+vM0w8MYim4YS/GU/MO/WptXgusWI0IKHXEJOmhjgGtTYMlDKVEan86UN2y1XG0JOs9qc49cFFsnLulQ/CklTbFJ9C7xS4sW6yD6iNAOJ0rDeHLAi8QmJEZlfatk3jTLoCCfUR8JFe4Lb5C48qOgPahq3YRdJjDGnP6akpMSAkdvrWc8GJIW8hRzKmZ7dKY+JborbHlCVFQGnfmj8Os02zIMDOvc8kxrTdtgsRO0vg5gnXL+dZPyXA8XCozm0H6U9aWEiRsT+NBOrCnEpEwJUT3o6yPs0LFznbg6aUhxh3+XtMg+NyR9DuaYWaCY6bmh7y2Q86HFEKaA9MbaaR96p5J7O7RMsM5I9KQk8CQK885SHAojTmKrfviNEJGTgUKq2UvUZtdd9KriTZ5it2Fvo09IM60xt3Z9XaB7VmX7lpK4VmkU7RcGAlI4+sd6uKXZMmE2i1KKwRAOqfp0o1DxABkDsaSm99aBtxRmZKlZfm69qlxyClgsQlxbuYiEJ/E1LRvO6pRE8a7VephaTOY5Y26zQ7a8gVJI5FTRX2Ozadqld292Mo14qVZNM+fXbJOo25pLcognWmD17plApM+kk71zpZOpyoAxFz0xWg8CYDIzrGg1ArzCsBLqxIkbivoltbhpsICZNdMY1k5ZythraQlI7gafShHX8iVK6Ci2YkAn/wB6Ui8QXQSEt6FTiojtzRKXYkuhXjgTclhoSc6pMaiJ1J6VqHUhprymwBAjsD1qYfZpbTmCQIG1K3SpSHCgySSQD26Vz92y66E97ft2hUXFELiUgDc0wwLHWbtIyySoSQePpSnBbd1x4m6GUQQOo+9abw7gFuy6pSNSNZocraLVLY4dlKAkaHivnmOLWi7SQYKYyn361ucSvxBUkTGgisqLM3KlKQDI6im1boaxk1WGPSJUADAmurt+NviO1KsBSsSCZjrQPi6/ebeZSykEqmSQTH2qpOkKvkWXtshbC/NIzicx/IVZ4St0hkITzv7VXeYet1hOo2ClnqocUx8MM+WytateBWf+kNukMWQlMIBlQGpNZX+IGJqaSnIJSJJ79h3pBifjzyr3yCgqTtI3zH9K1H8gbhaVLHpTqke+5NVdqkQt2xd4ewsrSlZ0UvXbZO8UV4jxFtJFvwN4604u3/JbhpJWs6JA49zxSqy8MqWrzHtO1VxHYZ4bYzQY3E69KtvHit45oShEgCeukmrLm8atkGDmIHFB4LbOXBDrwyNkyByrp9KH6FYDc4e+4BC4TPAgx+9G4dhigsAfDH3NH41dJQcoPqVomK8eu/IbjNLhHPyzzRSDm6FfjPGP5Zrym9XXPT7A7n7UBYJLdo02owtRJM9taRXN0F3GX4iTqo/nRPiFJcW2EnVvahZdieMD1T5V6YgjSiFXWVvKPjPFZ9y+UlIJ+Lbuatt7pZGZweqPsK3S9GUpCZ8tocKlnOtOuvWtBhF0XAXRqCII5EVlbyyUpwkJCgdTB1FXYc+5bKGUjKd0kxRFUQ2aNSMziY6j/NMn0FC5Akc0ptsVbSrzoIWoRl3HuKeWd15hHHUdqTZUQ56/zJSUb89hVLz+pSRPHWiQyhCdBztzXFq2JlWqjWbtmqotbcSABNSrFN9qlAWfP1NAjppRdlheoKhM7Dr39qvscN9OZUxwOp7dqfWbBQC4oSqNB07UeNJK2PyO3gPwqzCIMeoj7US/Ij8B+9AYZeLXmUU5Rx379hV9y6ACpwgAayelU52iFFrZxeoVkUpvVQ61isAC3rkqdlTo9IHAHX/elaOxxwLWsoByKEJMbmT6qsu8tuzmiHF6Tsa55OzeKpZDn79IzD5EJ3/OaS21yhTeZK9dSAKJwlpDjML+eRHY1bgvhxLRUEkQTIHAozY1VOyJaLuTT17/APtceIbry2FJaBMfERuVc0bi9wm2RCTLy9Aef8V03bhKYVqSiSO8TQld2IyuA+JUuoSyUKSqdVH86cYiv+VX5iNl9OtKLVtCUFwDU7DnXiKeYUouMKLo0ERPBihWglumEYMv0lS9CaFx95JBy+p35QOOgFKvEGJrQgIRoXDAPROx9qd4Ww3a24ce+KJk6nXjWqu9E6ds8w3D3ssL9KDuOlE3l22EeUgiEg6dfpzWaHjMXLpaSSlPbT21pRgGAuJfL2clUx6jPpO4jaj+CtvYw8N+GUuPKu30gmYQONPmj7U4u7lS8ybdYEaFZ2nmBzR160QyoDTTKI79KAwbDQlBSfpFaRhgmTLhdltBSkBRSnMpR117d6Tu4uotJW6pWZWsbRrpoO1NlpQkFqfUem/uaTYrZCQlROsBIHP7UU6wCoY4OhF0UA/CDJHXpPajPEWPBGZCYSlKYKvwASKD8MWvkLcknQfnWbxxXmZjOpVMdhtSSaQ21Yb4TceddKzJbT16nbWqsYw91S3HHHMoUZCRqYG2tVYfeKTZOZZQoLk+0UBeXI8rO44dR6ZO5qoRwZykc2CUtIceHrVsO3em+EMggOEg6TNZLw3dhQU2rZU/+0txXH3rIFnLKVaoXOhFaxSSIcrNrfOJUvPppoKU3WONp9KnEg7n2r5rd+I7hzTOQOiaptcJuH1gJQpSjyf3NHL0hNPs3dx4ytmfU2c6zvG1ZXGfFzrytAEpB060W/4GdaH9VQzH5U61tfB38NWinzHklR3AO1J23Q1FVZ87w3E7xx1AQVKMiABpvX6Ew62UUAkQsJTr9P3qn/iGreAhtIV2Gg/CmjCCloHdXA/epZUfZRbs+okzI0160Tmj3rpkKTIMGdTPBoe5ZkTsJ45qdGhcb4V7QYth/pqUWOkZjEvFCkr9MEzASBoKY2N5cvxOVIJjQUIvA5h4gToVDmOtajB2wlsrV6U7CfzrLumaUthzUIRrsB+X+msPjt6486UL9Dfy9COp61qX8RW4kobGVI+bk+0+1LvElip9hspSfMDgSSkSYM6nttUeRurQ4r2FeG7VAESCABJ4EUqu819cGNG0SB7f5iiyz5bItW3B5pjN+opp4atEoGWNefepu6L41kqZw4p1nKlA56VbaY0gkhEEjRInep4pxNppJbKhKhJHasL4Vem7BIhIJP0FJ4Yv2VjJrEPOxBQeOTIcse35VuLgguaEEFEDprWNZbRcOqdCSSpR1j3ArSYchSYzJVA5j7VatrBDoEwvBfKSSs5lcdh2qeJcTTa2C1T6laJ9zRuLYk2kepcE7Dk9oFKv+DFzlXckpQkylJMSOprRLFRIbvLBPDliu6W266AAB8PEDXWhvGuIF90tIP8ATRoTwTTW98QIT/Qtk+nZSxsKQXtgVKBKgEjkHc0cKWBOXJnPhPCAhReXGUaJHU9a2LbY/wDkXCEjadKzOJYimzt0ulGcyEydk9DSLCcXN6/5jq8yUHRPy/aqS6Jl7Rv2sRDioSPQBCe880sxTFFNLLaEbDf36VXcYm20oSYnb68fjWUv/E5NysITqNBP51px6I5I7TjIQ4So+oyJP4TWhwi4K0+aqCoj09AK+cKtHHbrK5ErVEDoa+orZS00EiAAAKcU7oTkujP+IsfDDLxUYJBgzqegFfL/AA/jD7jqW0mSo7GSI79Ku8ZWl09dBMKcCj/TAGgHTT8633g/wf8AyzacwBcVqpW0f9daONsXKkU+McQ/k7JIAzLWdSaz3hFDj6Cp45kk/wBNJ2EbmnXjfCl3tw0ymQhO5jk6U3dwBTfltNJJyASRsOtXBxTsUk2hBcJWEqQ2nL/csDWOg6UO3hX840llQMt6ztAreow9YAGQHqOveicPwhLKVlRErP1jpROf0KPj7MTgPgppEmJ7nXatnhVi00ACgBR5AFMLRrKMxEE7J7UeiwBUFkergdKjl6LUBKzggU5mXqZ0B4H701xK5LKcrY109h/mi7heSEp1WdJ6d6BuWCqEDVROpqZPo0UTtllTyQDoNCTVt29kBIOgECrrl8JAaSfVpJ6UrvkLAhWoGojms26RVWwhKvRMyT+dd4igqQG0mD+Nc2LKlBKjoBUdAKirnb6U08DeykWqutSvQw5/dXtPJITh9ipR9XwJ57Dig7p83DmVMpQkwkcK7mtFfupSA0N1j7DaaUso8oFIQSobfpWKqzVZO7geWEthPqNWXb4t2ZJlxWg/3tV2GWxkuumTv7e1YXGMZXcvkJ+EGE+w5qfJOslxXJ0g/D2T5mfk6z3p9hyfI8151QCRr9APzq7BWAloZwIA1NY3H8ZReE26SUIB9B4WR/d2qG6RTXLBjsVxZd5dKcEwpXpHbgV9HwbB27S2Nw+PVlnL2PWhvAPhHKS6+gehXpntrPtS/wDivjalKRbNauKIMf8AUde1XGLSvsiUlfFGisfECEMh4MjIZ0RqQB1pI548dvVlmwRBnVShqOpii/DWBAWwQ4pUqEqAOmvQ8U4wnD7OxSospSidVKJk/VRroXjnVNnPKULsFtcOYsEec8ovXBGqlmY7AbCsjd+Ky8tRXokbCYFc+K8T89Rj1D5Y296RljSXPUTx37RWq8TRl+RMs/5lWcqbMfXQ0fg9wXNVqnKZ05PFCN+HM4zKhpG59veh7rxbZ2sNW6C8sHU8T2J3pKFbDkanxHc+fam3SIUqJPAH70BhGHsWTUuKy9J3Uo9BzQ7V96S8sZNMxHTtXzvEMRdu7kGTGcBCeAJ0NVJqLuhK3od/xDxB9bzKG5gjMEp1OYGJ/Kn3hPCLgS7chIUeNj9TtNaqywZDISVgLfUNCflHaK7v8WaYgOAFR1g8cSQO9CpZBJsCbskNLXeO+lKR6ByTHFIbS6vn3lOqTDZ+BvoOCeta9zD1PhLiiFkEQn5QPYVo7awQyguLA21PtwBUSbNIwXZmrC0FukOupzPL0SBxVF+4t1cZj/8AUcTzTnFjnQhafiJ9IjZJq3AMDKCVuGf7jH4Cs3JvCNF40ssowbCPKT5ry5yjc669O9HWCysFYSYPB3NdWo/mlhQTDKCQAeSOTRGNXKW0wjcjSKcfYOOaKmVqOuXL77iqFt+rNGdQ26CrrBa1IzKopYDaQpX2701lWDVMrYY+dwwO/wCle3WIpCeg46mhMXuFFAIGYkwBxXeG4apSQXozDX2pA17K8KtnlaHTWQf0ps5DQgQV1Lu+DafSJO2nFDW5BlazBNGEDdgV+0BCp9cyO/vVqWCoJz6cx2q5DIU5nPwgaDv1qYjcEwkbcxvSrsd9Ijt0CMqNANPf2ry2ZEnttVjTAkGOK8edCTlG/JoXtg90UO3KQSIJipVfmp6CpTwINtmVLf8AP3PA7dKcPIC+oNXNJCEgRH60sx3F02rRUdVnRCep9ulZSSislW5PAl8WY2Ggphs+sIUpUcCNB71l/CeEuOAORCR8ytJ9utNsFwky5eXGygTlOkzuT2opGMKcJS0Ntug9qwUW3bOlfFUhX41xgpQLVrSfjPPt9aJ8KeGwQCoSd56UYq08wQ8Eq7xBH1rR4BalDcZtjpzKelXCPKfyJm+McCrxhjptQ02gSVn/API3+tZG38NrcxG4uHDKUpSGwe6Qoj6SaYfxMUpTzakglLYOYjWNQdem1X23iZkqlMwQI/7KgAj8KuMqmzFxuIFc+IEsZvNORKRJPXsK+P8AjDxw9eFSEkoZnRIOp6Zj+lfT/wCKrScrUj0qk7abD/NYHwx4cbvXFANgJSfSRz79q7J+S0cigkxP4aau3VhKFqyj6/QV9Ht7BLALtysqI1CacXjLGHNhpoJU+oa/9R3rNIw1V0lxLrhSqZnj6iiLwJrJncZxp27WoFRQyNAlJie/emGGYI0y2l94AlIhM++n50Va2dtbhKZLy+w0mnuM4E5cFlKCAkpkzsCPzpN0vsaViLxC268jy0JMQDI0Go09xrRv8OPB0L85waI17TW68JeFfJR61FfGvTpHSivE94i3ZCUaFRgAck9qzdvLNklVISYjflCypKStZmAN9Ole2XhgvOBx0dwnnr6jTjA8HAAklTh1KiNp4A4rRAJaTESrj9yaVW8j/XQJaYcloSdvxNJ8SfVcLLbew3nYD96Mt7tSncpOZRJ9hFME2mZXpEdSOaTdlrGWA4ZhQEJBMJ1JP4xTMKCxp8CTHuasbAGgGk696UY5e/y5ITqFfLQ6irHbky26uw2C2iJVJAApXZ2TjqvXxv0FM8MsfmMkqE68DpTErS2BOgJpbyxvGEVP5W09I2HWkmI3C3QEoEqURHYc1Zi0uO+glQGh10o2wsg0JPG5/SnvRKVZ7JZWYZRLisx6/pXl8pS0kAkDtvQd88oqkj08dB70RZOTPNF9UFdnmGoPlKDkSNZqhdsXCBrAO1GeWT6U6nvsKruBKcgVv8Sx24FTVIOwO7xPIoIQM3Gmw/zRjTIJKo00+9VWLAMaD3j8aKeuAD5aTr196pX2J+ju4dCRA+KgTJXoJ0/GvQ0pXpoppAQkpQZPJpNWNUipNp/2H2qV0Exz+NSlQYHYdgFR2Gvf2HelrGEea559wJI/+NHCU7jN1VToJSkawAOtLsUvPQSjWNDB270NdslO3gV+Jn/MBbT+HTpSXBLZaJI+bg1TZ3kPFJVJJrSOpyBSspkge3c0X2bq44KWEEmCAabXLwaZnbT8aAwXUk0p8Y36itLaRt9idKlOk2OXyaQuSwt585JJ+Y8QeO9E3fhYZ0kHLzA6+3FaDA7QMoGvrVqr3o+5IOuk01HBMnTMX4/aT/xxB3SpEE9SQCBPahP4XYcG2VuEACdNN45qv+KF/KE2yNSCFLA4/tFaJhRt8LCo9WQadzS5fMza+P8AT534kfJfU5vJ19p0p5hGF/03HToCnnqapwnBTdPgr9LQ1M89hWoxRSXEKZZKQE6VopCcEZG4ZbTkSkAq3nkmtu40EIbEQdJ+u9L/AA74dlQUROXk06xZSTJnRIgdz2qoy7J41hF13fJbanvoByegpWjDS+6l9wagQhHSeTVeEtOEqceEcITwO471qLRry0Fa+f8AYovkxr4qihshlPfjuf2oB69CgQowrqKuvbjMlxR3jQdO1AeH8NUshx0aTKUzP1NKTvRSWLYwwnDcsrO6ueY6UWxdBSygfCn4j+grt26BV5aTqR9E/WqEJS0IHO/c0rrQnkoxa5ypMECKAsGfOUHnBKU7A8n9quxK0DikpB0MSOlMFFDaRmISBoO/YCl+ztlLCLlOgSpWgA2rNXlyt9RSBuYHYdaKxFlby4QYAGvT2ovDbINAlRp7GsZLrWzDTY//AETQ63s50+EcVLu+kcgToKGQkpMp+bftTeNCS9hOcQARIO/aqmEH4E7A79qsYYJMnRI1nr/iq7i5k5UfADE9aX9D+HbroIyoMAbnr2ofyjOY6CICf3r23QBtt+tEkhKZVQhN0VpJSn0j1HbsOtUIBKteDvXTWZRUTt16Cu0SYj0p4kSSOp6UMSZcpR2H1NWoRCdBvXQkRpvXaoA0NUS2D+XUqwkVKQWL/E975jgaSdE7xyeld4TZqaEzmBPqT+lGtYSlK8yudj+9EA5TM6RsNqzcP9M2TxSMxiGBhu4Q9IDWaddwehFPn7zzRkQJTprXLif5lK0HY7diNjVdy8m0ayJILsR0qVe+ht6XZa5dItkSdzoEjck0tRh6ltKOhXOZM7jrQuBNlSlPPerX0g9etadCAEyoxpJJ2Ap4ext8RFb2bqQMyjPf9KuxDEvJToczpEIT0P8AcroBQeNYu68vybQamAXOQOSOlOLDAWmG8zhzK3UtWpmjLdIh+2I8H8O5iVu+pSzKidyaN8a3CEsoanQEFXsBtRLWMJWVIZGXoo1mcfacCkJXrmMlfX9qrFYBXJhzDqV2iktqyrGqT7UL4YwpShIJIOpJFOsGsEH1RASP996Ot7hOuYhKBtxRFWVJ1o7xC7Sy0qNIGprO4I2/cEFwBLQMjqemlNUj+ZVEAtJIMDkjrT+1aSkSYED6Crq9GV8f6UqttQpQASP05pbiV8HSUcDb96Jxq7zNnIdDt3/xWaeYdSpsJBUpWnsepNDdYCEW8sJwsLW55QMpElRI4rTPQn0o3G8cChbFvyEQYLqtSR/vE1y2cpJJ1OpnmiKG2zxteWdNOetL7layqEDMSf8AZpkq1LsZfSk/F39q5feQ0PLaHr5PTuaTXsEVNMlsS4oFZ1IHA96FS3/MLCzOUSAOPejPJC0Sed1de1dMNxCQITQkO6QQw2AnoBQ9wrNuNOP3ry6upOQGB+dcIdJER7DrVE6yVl2QUmDofpppXlla6ArPH396KYtgNSBmOp6Cqbp4mQnYb9/8VOUim70cXas4yp0SOev+KpS3qO34moyZ7UW21OlGA0UttxvoKGuJcUEjbee1GPGfSNetd5MgAHxUyCLISnKK8YXqKAhZXJIyfjNGlQ23/emk9kt0dKuJ0TrXSBoSTQ63QkHXWqjdzVQT7E5BBBqVR/N1Kf4ieQ0uLwLbGXaBXDbBWI+5r2pWEv2OnUcBZQm3bMak/nWIxOxez+cSlaZ9XBHtNSpU+VdFeDLs1GGYcFJSomEgSAKS41em5V5DegmBx2k/apUof6k7nk02AYQm3bCRqr5lHk0px+8LrwZT8I+LvXlStWklSM4u55KS0hCFZBrsD3NeKsipARGY6GSdo5rypWctnQhstry2ggbnVVIGsGcunZzZWk/c6/hUqVb9GSe2bK3tEMt5UCEpH1pQ9e599idB2qVKp4M45Fy84kI1BMa8e1M7RKWm8ytSBqeSalSpjs1ejpTZALnzHfoBwBVNknzVST6U6nvUqVXolhF5ieX0IGp0FV2dqn3PzHrUqVO5CWi5Zk5RoBxQ+Jv5UhKRrzUqVT0NdA6IcCREKG3/ALTJhjLM6q69u1SpUwHIBuXgoECYmO5rsthJgcjWpUqiThDe0fapJSI2Pb8KlSkKRFJyDT4jVLzhSNTUqUdgBu3MnT6VybwCfpUqVtEyYC9iMa8Vn8Q8UoSYSJI7VKlaTwsGN5Fg8Xq/sFeVKlTbFZ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104" name="Picture 8" descr="https://encrypted-tbn3.gstatic.com/images?q=tbn:ANd9GcQaiNyMxlLKYp_vHWNn2R0ZpGubcJOP4SlsViQnkR9aIHJPbH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575610"/>
            <a:ext cx="3048000" cy="228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4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GB" b="1" dirty="0" smtClean="0"/>
              <a:t>Causes: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Pieces of wire</a:t>
            </a:r>
          </a:p>
          <a:p>
            <a:pPr algn="l" rtl="0">
              <a:lnSpc>
                <a:spcPct val="15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Nails, needles, pieces of iron, screws</a:t>
            </a:r>
          </a:p>
          <a:p>
            <a:pPr algn="l" rtl="0">
              <a:lnSpc>
                <a:spcPct val="15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Nutritional deficiencies such as  phosphorus </a:t>
            </a:r>
            <a:endParaRPr lang="ar-E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3400"/>
            <a:ext cx="2960077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419600"/>
            <a:ext cx="3124579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4901184"/>
            <a:ext cx="2880360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99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Pathogenesis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/>
          </a:bodyPr>
          <a:lstStyle/>
          <a:p>
            <a:pPr algn="l" rtl="0"/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ventral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ruminal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sac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cannot do any harm</a:t>
            </a:r>
          </a:p>
          <a:p>
            <a:pPr lvl="0" algn="l" rtl="0"/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omaso-abomasal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orifice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expelled with the faeces through the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abomasum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intestine.</a:t>
            </a:r>
          </a:p>
          <a:p>
            <a:pPr algn="l" rtl="0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The reticulum, sharp foreign body penetrate the mucosa,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musculosa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then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serosa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foreign body causes injury to the liver, intestine and diaphragm 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(abdominal cavity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l" rtl="0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pericardium and lungs (thoracic cavity).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434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Symptoms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Loss of appetite.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Milk yield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significantly diminished.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head is somewhat stretched and the back is arched (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thoracic 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kyphosis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lumber 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lordosis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Stiffness of the forelegs and abduction of the elbows is noticed</a:t>
            </a:r>
          </a:p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Turning the animal to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side</a:t>
            </a:r>
          </a:p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animal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grunts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is usually alert</a:t>
            </a:r>
          </a:p>
          <a:p>
            <a:pPr lvl="0"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weak or absent</a:t>
            </a:r>
          </a:p>
          <a:p>
            <a:pPr lvl="0"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firm and decreased in quantity</a:t>
            </a:r>
          </a:p>
          <a:p>
            <a:pPr lvl="0"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Recurrent chronic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tympany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Temperature, heart rate, respiratory rate normal</a:t>
            </a:r>
          </a:p>
          <a:p>
            <a:pPr lvl="0" algn="l" rtl="0"/>
            <a:endParaRPr lang="en-US" dirty="0" smtClean="0"/>
          </a:p>
          <a:p>
            <a:pPr algn="l" rtl="0"/>
            <a:endParaRPr lang="ar-E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038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Diagnosis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lvl="0" algn="l" rtl="0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Case history.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From the symptoms.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 tests</a:t>
            </a:r>
          </a:p>
          <a:p>
            <a:pPr lvl="0" algn="l" rtl="0">
              <a:buNone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  A-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Raising the abdominal wall by means of a long piece of wood</a:t>
            </a:r>
          </a:p>
          <a:p>
            <a:pPr lvl="0" algn="l" rtl="0">
              <a:buNone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B- The withers test</a:t>
            </a:r>
          </a:p>
          <a:p>
            <a:pPr lvl="0" algn="l" rtl="0">
              <a:buNone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C- Percussion of the region of the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xyphoid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cartilage, sides of the chest and the abdominal wall by means of a strong percussion harmer </a:t>
            </a:r>
          </a:p>
          <a:p>
            <a:pPr lvl="0" algn="l" rtl="0">
              <a:buNone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D- The back test </a:t>
            </a:r>
          </a:p>
          <a:p>
            <a:pPr lvl="0" algn="l" rtl="0">
              <a:buNone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E- Going up and down a hill</a:t>
            </a:r>
            <a:endParaRPr lang="ar-E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2971800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Diagnosis 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 smtClean="0"/>
              <a:t> Haematological examination</a:t>
            </a:r>
          </a:p>
          <a:p>
            <a:pPr algn="l" rtl="0"/>
            <a:endParaRPr lang="en-GB" b="1" dirty="0" smtClean="0"/>
          </a:p>
          <a:p>
            <a:pPr algn="l" rtl="0"/>
            <a:r>
              <a:rPr lang="en-GB" b="1" dirty="0" smtClean="0"/>
              <a:t>X-ray examination</a:t>
            </a:r>
          </a:p>
          <a:p>
            <a:pPr algn="l" rtl="0"/>
            <a:endParaRPr lang="en-GB" b="1" dirty="0" smtClean="0"/>
          </a:p>
          <a:p>
            <a:pPr algn="l" rtl="0"/>
            <a:r>
              <a:rPr lang="en-GB" b="1" dirty="0" smtClean="0"/>
              <a:t>Mine or metal detector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2235" t="34404" r="389" b="-344"/>
          <a:stretch>
            <a:fillRect/>
          </a:stretch>
        </p:blipFill>
        <p:spPr>
          <a:xfrm>
            <a:off x="6172200" y="304800"/>
            <a:ext cx="29718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80569"/>
            <a:ext cx="4242816" cy="287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86200"/>
            <a:ext cx="3624072" cy="271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EG" b="1" dirty="0" smtClean="0"/>
              <a:t/>
            </a:r>
            <a:br>
              <a:rPr lang="ar-EG" b="1" dirty="0" smtClean="0"/>
            </a:br>
            <a:r>
              <a:rPr lang="en-GB" b="1" dirty="0" smtClean="0"/>
              <a:t>Complications for Traumatic </a:t>
            </a:r>
            <a:r>
              <a:rPr lang="en-GB" b="1" dirty="0" err="1" smtClean="0"/>
              <a:t>reticulitis</a:t>
            </a:r>
            <a:r>
              <a:rPr lang="en-GB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GB" b="1" dirty="0" smtClean="0">
                <a:solidFill>
                  <a:srgbClr val="FF0000"/>
                </a:solidFill>
              </a:rPr>
              <a:t>Traumatic pneumonia </a:t>
            </a:r>
            <a:endParaRPr lang="ar-EG" b="1" dirty="0" smtClean="0">
              <a:solidFill>
                <a:srgbClr val="FF0000"/>
              </a:solidFill>
            </a:endParaRPr>
          </a:p>
          <a:p>
            <a:pPr algn="l" rtl="0"/>
            <a:r>
              <a:rPr lang="en-GB" b="1" dirty="0" smtClean="0">
                <a:solidFill>
                  <a:srgbClr val="FF0000"/>
                </a:solidFill>
              </a:rPr>
              <a:t>lung abscess</a:t>
            </a:r>
            <a:endParaRPr lang="ar-EG" b="1" dirty="0" smtClean="0">
              <a:solidFill>
                <a:srgbClr val="FF0000"/>
              </a:solidFill>
            </a:endParaRPr>
          </a:p>
          <a:p>
            <a:pPr algn="l" rtl="0"/>
            <a:r>
              <a:rPr lang="en-GB" b="1" dirty="0" smtClean="0"/>
              <a:t>Localized peritonitis</a:t>
            </a:r>
            <a:endParaRPr lang="ar-EG" b="1" dirty="0" smtClean="0"/>
          </a:p>
          <a:p>
            <a:pPr algn="l" rtl="0"/>
            <a:r>
              <a:rPr lang="en-GB" b="1" dirty="0" smtClean="0"/>
              <a:t>Extensive spreading peritonitis</a:t>
            </a:r>
            <a:endParaRPr lang="ar-EG" b="1" dirty="0" smtClean="0"/>
          </a:p>
          <a:p>
            <a:pPr algn="l" rtl="0"/>
            <a:r>
              <a:rPr lang="en-GB" b="1" dirty="0" smtClean="0"/>
              <a:t>Liver abscess</a:t>
            </a:r>
            <a:endParaRPr lang="ar-EG" b="1" dirty="0" smtClean="0"/>
          </a:p>
          <a:p>
            <a:pPr algn="l" rtl="0"/>
            <a:r>
              <a:rPr lang="en-GB" b="1" dirty="0" smtClean="0"/>
              <a:t>Abscesses on the abdominal wall</a:t>
            </a:r>
            <a:endParaRPr lang="ar-EG" b="1" dirty="0" smtClean="0"/>
          </a:p>
          <a:p>
            <a:pPr algn="l" rtl="0"/>
            <a:r>
              <a:rPr lang="en-GB" b="1" dirty="0" smtClean="0"/>
              <a:t>Traumatic </a:t>
            </a:r>
            <a:r>
              <a:rPr lang="en-GB" b="1" dirty="0" err="1" smtClean="0"/>
              <a:t>peri-carditis</a:t>
            </a:r>
            <a:endParaRPr lang="ar-EG" b="1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Spleen </a:t>
            </a:r>
            <a:r>
              <a:rPr lang="en-US" b="1" dirty="0" err="1" smtClean="0">
                <a:solidFill>
                  <a:srgbClr val="FF0000"/>
                </a:solidFill>
              </a:rPr>
              <a:t>abcess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Pleura   </a:t>
            </a:r>
            <a:r>
              <a:rPr lang="en-US" b="1" dirty="0" err="1" smtClean="0">
                <a:solidFill>
                  <a:srgbClr val="FF0000"/>
                </a:solidFill>
              </a:rPr>
              <a:t>pluritis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Intestinal rupture.</a:t>
            </a:r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Vagal</a:t>
            </a:r>
            <a:r>
              <a:rPr lang="en-US" b="1" dirty="0" smtClean="0">
                <a:solidFill>
                  <a:srgbClr val="FF0000"/>
                </a:solidFill>
              </a:rPr>
              <a:t> indigestion.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Diaphragmatic hernia </a:t>
            </a:r>
            <a:endParaRPr lang="ar-EG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6781800" cy="685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 Traumatic </a:t>
            </a:r>
            <a:r>
              <a:rPr lang="en-US" b="1" dirty="0" err="1" smtClean="0"/>
              <a:t>Pericarditis</a:t>
            </a:r>
            <a:r>
              <a:rPr lang="en-US" b="1" dirty="0" smtClean="0"/>
              <a:t> (TP)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Traumatic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pericarditis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results from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penetration of a sharp foreign body into the pericardial sac. 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of all, the foreign body penetrates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then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diaphragm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finely penetrates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pericardium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inducing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pericarditis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condition is observed in cattle more than buffaloes and recorded mostly in pregnant animals at the latter stages of pregnancy or soon after parturition</a:t>
            </a:r>
            <a:endParaRPr lang="ar-E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0"/>
            <a:r>
              <a:rPr lang="en-GB" b="1" dirty="0" smtClean="0"/>
              <a:t>Foreign Bodies in The Gastro-Intestinal Tract in Dogs and Cats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Causes</a:t>
            </a:r>
            <a:r>
              <a:rPr lang="en-GB" dirty="0" smtClean="0"/>
              <a:t> </a:t>
            </a:r>
          </a:p>
          <a:p>
            <a:pPr algn="l" rtl="0">
              <a:buNone/>
            </a:pPr>
            <a:r>
              <a:rPr lang="en-GB" dirty="0" smtClean="0"/>
              <a:t>1-Swallowing of a needle with thread after playing with the thread.</a:t>
            </a:r>
            <a:endParaRPr lang="en-US" dirty="0" smtClean="0"/>
          </a:p>
          <a:p>
            <a:pPr algn="l" rtl="0">
              <a:buNone/>
            </a:pPr>
            <a:r>
              <a:rPr lang="en-GB" dirty="0" smtClean="0"/>
              <a:t>2.Swallowing of different types of rubber objects and stoppers of penicillin vials.</a:t>
            </a:r>
            <a:endParaRPr lang="en-US" dirty="0" smtClean="0"/>
          </a:p>
          <a:p>
            <a:pPr algn="l" rtl="0">
              <a:buNone/>
            </a:pPr>
            <a:r>
              <a:rPr lang="en-GB" dirty="0" smtClean="0"/>
              <a:t>3. Pieces of stones.			4. Pieces of bones.</a:t>
            </a:r>
            <a:endParaRPr lang="en-US" dirty="0" smtClean="0"/>
          </a:p>
          <a:p>
            <a:pPr algn="l" rtl="0">
              <a:buNone/>
            </a:pPr>
            <a:r>
              <a:rPr lang="en-GB" dirty="0" smtClean="0"/>
              <a:t>4. Different types of nuts.		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344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724400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Clinical signs of TP</a:t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history of complete anorexia,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loss of body weight and reduction of milk-yield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Sudden appearance of mandibular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brisket edema filling and pulsation of the jugular vein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some cases,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edema of the thoracic limbs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ventral abdominal wall was clear.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Arched back and winged elbows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were evident in many cases.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Auscultation revealed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muffled heart sound and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dyspnia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increased pulse rate and rise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temperature up to 40C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6260592" cy="592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"/>
            <a:ext cx="3962400" cy="303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1"/>
            <a:ext cx="3880104" cy="289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" y="3148869"/>
            <a:ext cx="3605784" cy="3328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745" y="3048000"/>
            <a:ext cx="4268671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28567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26" y="0"/>
            <a:ext cx="3403974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999295"/>
            <a:ext cx="3048000" cy="385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Necropsy findings of </a:t>
            </a:r>
            <a:r>
              <a:rPr lang="en-US" b="1" dirty="0" err="1" smtClean="0"/>
              <a:t>Tp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Adhesions between the reticulum, diaphragm and pericardium are observed.</a:t>
            </a:r>
          </a:p>
          <a:p>
            <a:pPr marL="12700" indent="0" algn="just" rtl="0"/>
            <a:r>
              <a:rPr lang="en-US" dirty="0" smtClean="0"/>
              <a:t>Hydrothorax is seen in some cases.</a:t>
            </a:r>
          </a:p>
          <a:p>
            <a:pPr marL="12700" marR="12700" indent="0" algn="just" rtl="0">
              <a:lnSpc>
                <a:spcPts val="1200"/>
              </a:lnSpc>
            </a:pPr>
            <a:endParaRPr lang="en-US" dirty="0" smtClean="0"/>
          </a:p>
          <a:p>
            <a:pPr marL="12700" marR="12700" indent="0" algn="just" rtl="0">
              <a:lnSpc>
                <a:spcPts val="1200"/>
              </a:lnSpc>
            </a:pPr>
            <a:r>
              <a:rPr lang="en-US" dirty="0" smtClean="0"/>
              <a:t>A fibrous tissue cord connecting the reticulum and</a:t>
            </a:r>
          </a:p>
          <a:p>
            <a:pPr marL="12700" marR="12700" indent="0" algn="just" rtl="0">
              <a:lnSpc>
                <a:spcPts val="1200"/>
              </a:lnSpc>
            </a:pPr>
            <a:endParaRPr lang="en-US" dirty="0" smtClean="0"/>
          </a:p>
          <a:p>
            <a:pPr marL="12700" marR="12700" indent="0" algn="just" rtl="0">
              <a:lnSpc>
                <a:spcPts val="1200"/>
              </a:lnSpc>
              <a:buNone/>
            </a:pPr>
            <a:r>
              <a:rPr lang="en-US" dirty="0" smtClean="0"/>
              <a:t>pericardium is seen in many cases</a:t>
            </a:r>
          </a:p>
          <a:p>
            <a:pPr marL="12700" marR="12700" indent="0" algn="just" rtl="0">
              <a:lnSpc>
                <a:spcPts val="1200"/>
              </a:lnSpc>
              <a:buNone/>
            </a:pPr>
            <a:endParaRPr lang="en-US" dirty="0" smtClean="0"/>
          </a:p>
          <a:p>
            <a:pPr marL="12700" marR="12700" indent="0" algn="just" rtl="0">
              <a:lnSpc>
                <a:spcPts val="1200"/>
              </a:lnSpc>
            </a:pPr>
            <a:r>
              <a:rPr lang="en-US" dirty="0" smtClean="0"/>
              <a:t>In all cases, purulent exudates, often mixed with fibrin, are </a:t>
            </a:r>
          </a:p>
          <a:p>
            <a:pPr marL="12700" marR="12700" indent="0" algn="just" rtl="0">
              <a:lnSpc>
                <a:spcPts val="1200"/>
              </a:lnSpc>
            </a:pPr>
            <a:endParaRPr lang="en-US" dirty="0" smtClean="0"/>
          </a:p>
          <a:p>
            <a:pPr marL="12700" marR="12700" indent="0" algn="just" rtl="0">
              <a:lnSpc>
                <a:spcPts val="1200"/>
              </a:lnSpc>
              <a:buNone/>
            </a:pPr>
            <a:r>
              <a:rPr lang="en-US" dirty="0" smtClean="0"/>
              <a:t>filling the pericardial sac</a:t>
            </a:r>
          </a:p>
          <a:p>
            <a:pPr marL="12700" marR="12700" indent="0" algn="just" rtl="0">
              <a:lnSpc>
                <a:spcPts val="1200"/>
              </a:lnSpc>
            </a:pPr>
            <a:endParaRPr lang="en-US" dirty="0" smtClean="0"/>
          </a:p>
          <a:p>
            <a:pPr marL="12700" marR="12700" indent="0" algn="just" rtl="0">
              <a:lnSpc>
                <a:spcPts val="1200"/>
              </a:lnSpc>
              <a:buNone/>
            </a:pPr>
            <a:endParaRPr lang="ar-EG" dirty="0" smtClean="0"/>
          </a:p>
          <a:p>
            <a:pPr marL="12700" marR="12700" indent="0" algn="just">
              <a:lnSpc>
                <a:spcPts val="1200"/>
              </a:lnSpc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b="1" dirty="0" smtClean="0"/>
              <a:t/>
            </a:r>
            <a:br>
              <a:rPr lang="ar-EG" b="1" dirty="0" smtClean="0"/>
            </a:br>
            <a:r>
              <a:rPr lang="en-GB" b="1" dirty="0" smtClean="0"/>
              <a:t>Treatment of traumatic </a:t>
            </a:r>
            <a:r>
              <a:rPr lang="en-GB" b="1" dirty="0" err="1" smtClean="0"/>
              <a:t>reticulitis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EG" dirty="0" smtClean="0"/>
              <a:t>(</a:t>
            </a:r>
            <a:r>
              <a:rPr lang="en-GB" b="1" dirty="0" smtClean="0"/>
              <a:t> (Rumenotomy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sz="2800" b="1" dirty="0" smtClean="0">
                <a:solidFill>
                  <a:srgbClr val="FF0000"/>
                </a:solidFill>
              </a:rPr>
              <a:t>Indication: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 algn="l" rtl="0"/>
            <a:r>
              <a:rPr lang="en-GB" dirty="0" smtClean="0"/>
              <a:t>Traumatic </a:t>
            </a:r>
            <a:r>
              <a:rPr lang="en-GB" dirty="0" err="1" smtClean="0"/>
              <a:t>reticulitis</a:t>
            </a:r>
            <a:r>
              <a:rPr lang="en-GB" dirty="0" smtClean="0"/>
              <a:t> or </a:t>
            </a:r>
            <a:r>
              <a:rPr lang="en-GB" dirty="0" err="1" smtClean="0"/>
              <a:t>reticulo</a:t>
            </a:r>
            <a:r>
              <a:rPr lang="en-GB" dirty="0" smtClean="0"/>
              <a:t>-peritonitis.</a:t>
            </a:r>
            <a:endParaRPr lang="en-US" dirty="0" smtClean="0"/>
          </a:p>
          <a:p>
            <a:pPr lvl="0" algn="l" rtl="0"/>
            <a:r>
              <a:rPr lang="en-GB" dirty="0" smtClean="0"/>
              <a:t>Persistent impaction of the rumen.</a:t>
            </a:r>
            <a:endParaRPr lang="en-US" dirty="0" smtClean="0"/>
          </a:p>
          <a:p>
            <a:pPr lvl="0" algn="l" rtl="0"/>
            <a:r>
              <a:rPr lang="en-GB" dirty="0" smtClean="0"/>
              <a:t>Intoxication with toxic plants or food.</a:t>
            </a:r>
            <a:endParaRPr lang="en-US" dirty="0" smtClean="0"/>
          </a:p>
          <a:p>
            <a:pPr algn="l" rtl="0"/>
            <a:r>
              <a:rPr lang="en-GB" dirty="0" smtClean="0"/>
              <a:t>For diagnosis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The operation is performed with the animal in the standing position either in a stanchion or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box stall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kicking strep is applied above the hocks. </a:t>
            </a:r>
          </a:p>
          <a:p>
            <a:pPr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Tranquilization of the animal is indicated,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xylazine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Rumpon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in a dose rate of 0.05 mg/kg B.W. is used.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Anaesthesia is by 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-vertebral block or linear infiltration inverted “L” field block analgesia</a:t>
            </a:r>
          </a:p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Food and water should be withheld from the patient 24 hours prior to surgery. Although this is not essential in emergency cases.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left flank area is prepared for aseptic surgery</a:t>
            </a: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"/>
            <a:ext cx="3733800" cy="8002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 control: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E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62" name="Picture 2" descr="E:\student project\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Operative techniques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GB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techniques are used for rumenotomy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Weingarth’s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technique.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Goetze’s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technique.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Andre’s technique.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763000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Weingarth’s</a:t>
            </a:r>
            <a:r>
              <a:rPr lang="en-GB" b="1" dirty="0" smtClean="0"/>
              <a:t> technique for rumenotomy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Preparation of flank region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 breadth from last rib and hand breadth from lumbar vertebrae and the incision performed parallel to last rib</a:t>
            </a:r>
          </a:p>
          <a:p>
            <a:pPr lvl="0" algn="l" rtl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incision must be long enough to admit the surgeon’s hand (18-20 cm). The scalpel passed till the peritoneum, in the following </a:t>
            </a:r>
            <a:r>
              <a:rPr lang="en-GB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layers:</a:t>
            </a:r>
          </a:p>
          <a:p>
            <a:pPr lvl="0" algn="l" rtl="0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Skin.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Subcutaneous tissue.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External oblique m.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oblique m. (</a:t>
            </a: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aponeurosis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Transverse abdominal muscle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u="sng" dirty="0" smtClean="0"/>
              <a:t>Foreign bodies in the stomach:</a:t>
            </a:r>
            <a:r>
              <a:rPr lang="en-GB" dirty="0" smtClean="0"/>
              <a:t> have no sure symptoms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Loss of appetite.	      </a:t>
            </a:r>
          </a:p>
          <a:p>
            <a:pPr algn="l" rtl="0"/>
            <a:r>
              <a:rPr lang="en-GB" dirty="0" smtClean="0"/>
              <a:t>Changes in the temperament of the animal.</a:t>
            </a:r>
            <a:endParaRPr lang="en-US" dirty="0" smtClean="0"/>
          </a:p>
          <a:p>
            <a:pPr algn="l" rtl="0"/>
            <a:r>
              <a:rPr lang="en-GB" dirty="0" smtClean="0"/>
              <a:t>Pain manifestation.  </a:t>
            </a:r>
          </a:p>
          <a:p>
            <a:pPr algn="l" rtl="0"/>
            <a:r>
              <a:rPr lang="en-GB" dirty="0" smtClean="0"/>
              <a:t>Sometimes vomition of the stomach content</a:t>
            </a:r>
            <a:endParaRPr lang="ar-EG" dirty="0"/>
          </a:p>
        </p:txBody>
      </p:sp>
      <p:pic>
        <p:nvPicPr>
          <p:cNvPr id="21506" name="Picture 2" descr="نتيجة بحث الصور عن ‪foreign body in stomach dog symptom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86200"/>
            <a:ext cx="2987642" cy="2514600"/>
          </a:xfrm>
          <a:prstGeom prst="rect">
            <a:avLst/>
          </a:prstGeom>
          <a:noFill/>
        </p:spPr>
      </p:pic>
      <p:pic>
        <p:nvPicPr>
          <p:cNvPr id="21508" name="Picture 4" descr="http://3.bp.blogspot.com/-wlWIGp2Bvc4/Uh9nLH2fgSI/AAAAAAAAAhY/LUB6B3NxmYo/s1600/blog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3562350" cy="2903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0"/>
            <a:ext cx="4038600" cy="5475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914400"/>
            <a:ext cx="4475018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114800" cy="5255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52228" b="1327"/>
          <a:stretch>
            <a:fillRect/>
          </a:stretch>
        </p:blipFill>
        <p:spPr>
          <a:xfrm>
            <a:off x="0" y="0"/>
            <a:ext cx="3136392" cy="429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2962656" cy="417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488" y="0"/>
            <a:ext cx="2953512" cy="413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-1"/>
            <a:ext cx="4114801" cy="410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1"/>
            <a:ext cx="4114800" cy="422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9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rtl="0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Andre’s </a:t>
            </a:r>
            <a:r>
              <a:rPr lang="en-GB" sz="4000" b="1" dirty="0"/>
              <a:t>technique for rumenotomy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GB" b="1" dirty="0"/>
              <a:t> </a:t>
            </a:r>
            <a:r>
              <a:rPr lang="en-US" sz="1200" dirty="0"/>
              <a:t/>
            </a:r>
            <a:br>
              <a:rPr lang="en-US" sz="1200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</a:t>
            </a:r>
            <a:r>
              <a:rPr lang="en-GB" dirty="0" smtClean="0"/>
              <a:t>Proceed as described in </a:t>
            </a:r>
            <a:r>
              <a:rPr lang="en-GB" dirty="0" err="1" smtClean="0"/>
              <a:t>weingarth’s</a:t>
            </a:r>
            <a:r>
              <a:rPr lang="en-GB" dirty="0" smtClean="0"/>
              <a:t> technique till the rumen is reached, </a:t>
            </a:r>
          </a:p>
          <a:p>
            <a:pPr algn="l" rtl="0"/>
            <a:r>
              <a:rPr lang="en-GB" dirty="0" smtClean="0"/>
              <a:t>then grasped with the hand and a large fold is taken out through the abdominal wall incision. </a:t>
            </a:r>
          </a:p>
          <a:p>
            <a:pPr algn="l" rtl="0"/>
            <a:r>
              <a:rPr lang="en-GB" dirty="0" smtClean="0"/>
              <a:t>Two strong </a:t>
            </a:r>
            <a:r>
              <a:rPr lang="en-GB" dirty="0" err="1" smtClean="0"/>
              <a:t>ruminal</a:t>
            </a:r>
            <a:r>
              <a:rPr lang="en-GB" dirty="0" smtClean="0"/>
              <a:t> forceps are applied to the upper and lower edges of the fold of the rumen and well fixed by an assistant, so that the </a:t>
            </a:r>
            <a:r>
              <a:rPr lang="en-GB" dirty="0" err="1" smtClean="0"/>
              <a:t>ruminal</a:t>
            </a:r>
            <a:r>
              <a:rPr lang="en-GB" dirty="0" smtClean="0"/>
              <a:t> fold must kept outside the abdominal wound.</a:t>
            </a:r>
            <a:endParaRPr lang="en-US" dirty="0" smtClean="0"/>
          </a:p>
          <a:p>
            <a:pPr algn="l" rtl="0"/>
            <a:r>
              <a:rPr lang="en-GB" dirty="0" smtClean="0"/>
              <a:t>A sterile towel is placed around the protruding portion of the rumen to protect the abdominal cavity from contamination. </a:t>
            </a:r>
          </a:p>
          <a:p>
            <a:pPr algn="l" rtl="0"/>
            <a:r>
              <a:rPr lang="en-GB" dirty="0" smtClean="0"/>
              <a:t>A vertical incision is then made in the wall of the rumen by means of a scalpel and widened by a scissors. </a:t>
            </a:r>
          </a:p>
          <a:p>
            <a:pPr algn="l" rtl="0"/>
            <a:r>
              <a:rPr lang="en-GB" dirty="0" smtClean="0"/>
              <a:t>Each lip of the rumen wound is grasped by an artery forceps </a:t>
            </a:r>
          </a:p>
          <a:p>
            <a:pPr algn="l" rtl="0"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Gotze’s</a:t>
            </a:r>
            <a:r>
              <a:rPr lang="en-GB" b="1" dirty="0" smtClean="0"/>
              <a:t> technique for rumenotomy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 </a:t>
            </a:r>
            <a:r>
              <a:rPr lang="en-GB" dirty="0" err="1" smtClean="0"/>
              <a:t>ruminal</a:t>
            </a:r>
            <a:r>
              <a:rPr lang="en-GB" dirty="0" smtClean="0"/>
              <a:t> fold is sutured to the parietal peritoneum and fascia so that it can not return back on being released.</a:t>
            </a:r>
          </a:p>
          <a:p>
            <a:pPr algn="l" rtl="0"/>
            <a:r>
              <a:rPr lang="en-GB" dirty="0" smtClean="0"/>
              <a:t>The edges of the </a:t>
            </a:r>
            <a:r>
              <a:rPr lang="en-GB" dirty="0" err="1" smtClean="0"/>
              <a:t>ruminal</a:t>
            </a:r>
            <a:r>
              <a:rPr lang="en-GB" dirty="0" smtClean="0"/>
              <a:t> incision are lifted out of the wound with hooks or forceps </a:t>
            </a:r>
          </a:p>
          <a:p>
            <a:pPr algn="l" rtl="0"/>
            <a:r>
              <a:rPr lang="en-GB" dirty="0" smtClean="0"/>
              <a:t>and fixed laterally, either to the skin </a:t>
            </a:r>
          </a:p>
          <a:p>
            <a:pPr algn="l" rtl="0"/>
            <a:r>
              <a:rPr lang="en-GB" dirty="0" smtClean="0"/>
              <a:t>or to fixation ring then using </a:t>
            </a:r>
          </a:p>
          <a:p>
            <a:pPr algn="l" rtl="0"/>
            <a:r>
              <a:rPr lang="en-GB" dirty="0" smtClean="0"/>
              <a:t>a special </a:t>
            </a:r>
            <a:r>
              <a:rPr lang="en-GB" dirty="0" err="1" smtClean="0">
                <a:solidFill>
                  <a:srgbClr val="FF0000"/>
                </a:solidFill>
              </a:rPr>
              <a:t>manschette</a:t>
            </a:r>
            <a:r>
              <a:rPr lang="en-GB" dirty="0" smtClean="0"/>
              <a:t> to prevent contamination</a:t>
            </a:r>
          </a:p>
          <a:p>
            <a:pPr algn="l" rtl="0"/>
            <a:endParaRPr lang="ar-EG" dirty="0"/>
          </a:p>
        </p:txBody>
      </p:sp>
      <p:pic>
        <p:nvPicPr>
          <p:cNvPr id="1026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7476" y="2895600"/>
            <a:ext cx="198652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t="6022" r="4366" b="60280"/>
          <a:stretch>
            <a:fillRect/>
          </a:stretch>
        </p:blipFill>
        <p:spPr bwMode="auto">
          <a:xfrm>
            <a:off x="685800" y="990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82688"/>
            <a:ext cx="4968875" cy="4695825"/>
          </a:xfrm>
          <a:prstGeom prst="rect">
            <a:avLst/>
          </a:prstGeom>
          <a:noFill/>
          <a:ln w="57150" cmpd="thinThick" algn="ctr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11413" y="3098800"/>
            <a:ext cx="4392612" cy="762000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erdana" pitchFamily="34" charset="0"/>
                <a:cs typeface="Lucida Sans Unicode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9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990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GB" u="sng" dirty="0" smtClean="0"/>
              <a:t>Incomplete obstruction of the intestine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ar-EG" u="sng" dirty="0" smtClean="0"/>
          </a:p>
          <a:p>
            <a:pPr algn="l"/>
            <a:endParaRPr lang="ar-EG" u="sng" dirty="0" smtClean="0"/>
          </a:p>
          <a:p>
            <a:pPr algn="l"/>
            <a:endParaRPr lang="ar-EG" u="sng" dirty="0" smtClean="0"/>
          </a:p>
          <a:p>
            <a:pPr algn="l"/>
            <a:r>
              <a:rPr lang="en-GB" u="sng" dirty="0" smtClean="0"/>
              <a:t>Complete obstruction of the intestine</a:t>
            </a:r>
            <a:endParaRPr lang="ar-EG" u="sng" dirty="0" smtClean="0"/>
          </a:p>
          <a:p>
            <a:pPr algn="l"/>
            <a:endParaRPr lang="ar-EG" u="sng" dirty="0" smtClean="0"/>
          </a:p>
          <a:p>
            <a:pPr algn="l"/>
            <a:endParaRPr lang="ar-EG" u="sng" dirty="0" smtClean="0"/>
          </a:p>
          <a:p>
            <a:pPr algn="l"/>
            <a:endParaRPr lang="ar-EG" dirty="0"/>
          </a:p>
        </p:txBody>
      </p:sp>
      <p:pic>
        <p:nvPicPr>
          <p:cNvPr id="20483" name="Picture 3" descr="https://encrypted-tbn1.gstatic.com/images?q=tbn:ANd9GcRDGi9ivJVyRDyBXyf9dAFojx0Uhuo4A6gDwW5YkEl4_XKjfR1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76400"/>
            <a:ext cx="2628900" cy="1743076"/>
          </a:xfrm>
          <a:prstGeom prst="rect">
            <a:avLst/>
          </a:prstGeom>
          <a:noFill/>
        </p:spPr>
      </p:pic>
      <p:pic>
        <p:nvPicPr>
          <p:cNvPr id="20485" name="Picture 5" descr="http://hampdenfph.com/uploads/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23122" y="3818182"/>
            <a:ext cx="2769696" cy="330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1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Diagnosis 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62800" cy="4038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 rtl="0"/>
            <a:r>
              <a:rPr lang="en-GB" sz="2800" dirty="0" smtClean="0"/>
              <a:t>The case history is very important.</a:t>
            </a:r>
            <a:endParaRPr lang="en-US" sz="2800" dirty="0" smtClean="0"/>
          </a:p>
          <a:p>
            <a:pPr algn="l" rtl="0"/>
            <a:r>
              <a:rPr lang="en-GB" sz="2800" dirty="0" smtClean="0"/>
              <a:t>Symptoms</a:t>
            </a:r>
            <a:endParaRPr lang="en-US" sz="2800" dirty="0" smtClean="0"/>
          </a:p>
          <a:p>
            <a:pPr algn="l" rtl="0"/>
            <a:r>
              <a:rPr lang="en-GB" sz="2800" dirty="0" smtClean="0"/>
              <a:t>Palpation</a:t>
            </a:r>
          </a:p>
          <a:p>
            <a:pPr algn="l" rtl="0"/>
            <a:r>
              <a:rPr lang="en-GB" sz="2800" dirty="0" smtClean="0"/>
              <a:t>X-ray film</a:t>
            </a:r>
          </a:p>
          <a:p>
            <a:pPr algn="l" rtl="0"/>
            <a:r>
              <a:rPr lang="en-GB" sz="2800" dirty="0" smtClean="0"/>
              <a:t>X-ray film after a barium meal or capsule</a:t>
            </a:r>
          </a:p>
          <a:p>
            <a:pPr algn="l" rtl="0"/>
            <a:r>
              <a:rPr lang="en-GB" sz="2800" dirty="0" smtClean="0"/>
              <a:t>X-ray film after barium enema</a:t>
            </a:r>
            <a:endParaRPr lang="ar-EG" sz="2800" dirty="0"/>
          </a:p>
        </p:txBody>
      </p:sp>
      <p:sp>
        <p:nvSpPr>
          <p:cNvPr id="4" name="AutoShape 2" descr="data:image/jpeg;base64,/9j/4AAQSkZJRgABAQAAAQABAAD/2wCEAAkGBhQSEBIUEhQVFRUWGBgUFxgYGBcVFhYXFBgXHBgVHxcYHyYeFxklGhoYIDAgIygpLCwsGB4xNTAqNSYrLCkBCQoKDgwOGg8PGiwkHCQsLCwsLCwsKiwsLCwsLCwsKSwsLCwsLCwsLCwpLCwsLCksLCwsLCwsLCwpLCwsLCwsLP/AABEIAK4BIgMBIgACEQEDEQH/xAAcAAEAAgIDAQAAAAAAAAAAAAAABQYEBwECAwj/xABQEAACAQMCAwMGBwsJCAEFAAABAgMABBESIQUTMQYiQQcUUWFxgSMyQlKRk9IIFhhTVHJzkqGx0xUkMzRigrKzwRdDZJSitNHiYyWEo8LD/8QAFwEBAQEBAAAAAAAAAAAAAAAAAAECA//EACIRAQEBAAEEAwEAAwAAAAAAAAABESECEjFRQWHw0bHB4f/aAAwDAQACEQMRAD8A3jSlKBSlKBSlKBSlKBSlKBWouO8WJM5ea55kl40KKGPmwjt7y2ULoz3HCKTlQC3MbJO2Nu1BzdirR5ZJWiy8hDN35AuoNE2sIG0qxaKIkgAtoGc1YlVuy8qTyMo80wHKFTzc5WVHeJfiYEz6dKoSAW21dM53EfKDyrC2uRCsjzsyiNHdgCiSuy6uXq14jK6Sgw5wcAE1Iw9gbNM6Y3ALK5HOm0kxklBp140oTlV6KQCAMCvS97K2nmvKkRuTGXlzzJS+W1mVjIG5jFg8gbJOoOwOc1eEyq6/lW0tLrtiI0L97mAtpjleHJQqNJMojULk/wBJknu7xfHPKEZXjDQvGtvdRu7KXbJg1iaI5VVznOkZOQpJ09Kui9jrGRSwiR0lBJIZijrJKJ8jDY0mTDbbeHTau8nYm0aR5Gh1M78w5ZyurOSQhbSoY7sAMMdzmrL0xmzqsVxPKiwdUktQpVkE+JtQjWVrUIy9z4Q4uoyR3caW67Zn+xfarz+Ay8pot10gliGV40dWDFVzgPpOARqVsEjBOFF5OLZbiGRQeXEpwheVi0vMidHZy+ZAvKUBWyBpT5oqd4LwGG0jKQJpUnUQWZ+iqoGXJOAiqoHQBQBsKzcampClKVGilKUHncXCxozuwVFBZmYhVVVGSxJ2AA3yaw+Gcft7hmEEyS6VViUIdcOXCkOvdO8bjY7ad6xO3Kk8L4gAMk2twAB1JML7VrbifHrhJDJbXCnXHao06xlEZo04gY49GiU7yBFKgZYgKCusVZNS3G5KVp3ifF7oss63E3PTz5GUKmmAi6tY0jCaPxRDDVknY5wTnKn4/emeaFZ5sCYxOQiaoQs0yRYJjxmSBVkJOfnDAbFXtTubYpWr+1fGrhrC1LSvm44dOXjjAV2mNoX5jLoJMYIZSFKlWdOudsS647fREKk8gUXPIUuoIxFb27Rx9yFmcyPJJkAAtpABXBy7TubbpWk5O1/EGWXTcTBlR5GAjj+Cmjgv5GgBMe6h4oRvk42zvWz+x1xK0Momd3ZLi4jDOFDFElYJnSqg7Y3AqWYTq1O0pSo0UpSgUpSgUpSgUpSgUpSgUpSgUpSgUpSgUpSgUpSghZoGtGaSIM8BJaSFRqaMndpYlG5Gd2jHXdl72VeWtrlZEV0YMjAMrKchgdwQR1Fela78onGbrhimWwgeRZSXlGjXDC2QWlGk5Rm31DGkk6tm1a75Tw2JSsXhfEkuIY5ojqSRVdT6mGR7/VWVUUpTNM0ClM0zQR3GrxkEaRnEksixqcA6Ru0j4O20auRnbOkeNSNQ9l8Ndyy/JhBt4/Wx0tMw9O4jT1GN/TUxVSFKUqKUpSgUpSgUqu9te0T2cULI0KcydIS85IijDK5LsQy/NA6jrUZaeUONZ7jzqSJIkWMRlNbhm5l6shyFzsttkjGFw2561cTV1pUBH27smlEQnXWW5eMPjVqZcatOn4ylc5xnA6kVwnb6xIjIuFPMOlO6+5ygGRp7oJkjwTgHmLjOoZZTYsFKjuz3G0vLWK4jDKsq6gGGGG5GCPaKkailKUoFKUoFKUoFKVTe2/lUs+GNy5S0kxGeVGAWAPQsSQEB+nxxQXKlaWP3SsXhZSfWr9iuPwlY/wAhk+uX7FBuqlaV/CVj/IZPrl+xT8JWP8hk+uX7FBuqlaV/CVj/ACGT65fsV1l+6WTB02LZ8MzAD9iUGxvKF20Thlk85AaQ9yJD8uQ9M430gZY+oY6kVozhva3tDflpLZ7l1zjMaKsYPzc6QuRt45rHDcQ7S366hiNNiVB5NvGTud+rnHicsQOgG30rwjhMdtBHBCoWONQij1DxPpJOST4kk1UaD0dqf+K+mKmjtT/xX0xV9EUpqY+dY7ftQowouVG5wOSBknJOB4kkn3120dqf+K+mKvoilNMfOb2nagnObz3Og/YDXHmPaj03n1i/ar6NpV07Xzl5j2o9N59Yv2q8riLtMg1M14BlV/pF6uwVR8bqWIHvr6SqHufhryOP5EA5z+uRwyRL7l5jEeB5ZpqY0KnGO0XDU5jrPylJduYizJ3iWYswyVBJJJyNz13rbXk08p8XFYypAiuYxl485DDpzEJ3K56jqMjrkE3cqDsa0V5R/J1LwyccT4VlFQ65I1/3OerAeMJyQV8M/N+LPLXhvalab4N90fAYh53bzLKOvJ0OhPpGt1K+zf21n/hG8P8AxN5+pD/FqK2rStVfhG8P/E3n6kP8Wn4RvD/xN5+pD/FoNq0rVX4RvD/xN5+pD/Frh/ujbDBxBdk42BSEAnw35px9BoNhcc4L5wbY6gvJnSc5GdWhXXT12+N19VUS98nIklmSO7j5zLMGXQX0R3DX2vIVxhtN4unJG8ZOCDtBHy82s39YF4q/ioFjRfY03NEj/wB3lj0g1N8B8uXCcrCqS2qeBaJFjBPp5TMR7SPaa1rOJQeTA53nBUtkgIQcG7a4Izq2OG059O/qrx4f5K2jWIGdMpoBKxsA3KmsnB7zkklbUA5JwX2wqgVsCKUMoZSGUgEEHIIO4II6jFd6d1O2Izs1wc2tpBbltZiQJqxpzjxxk4qTpSstFKUoFYHEeOwQECWQBm3VBl5Gx82NAXb3A1i8VvpHlFtbtpcqHllwG5EZJAwp2aVyGCgggaWY5wFbL4ZwaK3BEa7tu7klpJD855Gyzn2mqjG++WPwiuT/APbXA/egNdH7UqP9xdn2W0v+oqaxXGKCKTtNCWVW5sZchVMkM0SlicKut0CaidgM5J2FfN3CuGDiXaNorotpluJy++CREJGEefAYQJt4dK+je18wSzkZviqY2O2dllQk4G52FaR7T+S66dk4jwwmTmM0xEbgSK+tiJYzkalbZhpOcnbIoNuQ+SnhajAsoT7QzH6WJNen+zDhn5FB+rWnl4z2pAA03W3/AMER/aU3q9eTi54jPzE4pPcwzE5hUpFFrQDvkfBYYgkZGcjNBYrryc8JjRnks7dVUEsSuAAPGsL70ODfkcf1Ev2ak+PcJZIQ3nNw+JYO6xj0n4ePY6Ywce+rPQUX70ODfkcf1Ev2a5HZHg35HF9RL9mrzSppiFsOIWkCCOFOWg6KkEiKPcExXse0sGQNTZIJA5cuSBjJxp6DI+kempSo2c/zyH9DP/jtqKffDD6X+ql+zT74YfS/1Uv2akqUEb98MPpf6qX7NdJO09uuNTsNR0rmOUamOcKO7ucA7eo1K1T+0Wl70CWRhHHEmiGIEzTSTNLqVSpyBojXJGCFLZZVLarEtTC9rbUoziXuLq1NpfSujOvLacDTg5z0wc1KxShlDKQysAQQQQQdwQR1BHjWu+P8eSOWGzmGmeVFFpaxqGgiLNojklIwrlSNWnGhdGwYgMdg2dqsUaRoMKiqij0KoAH7BTCV2uLhURnchVUFmJ6BVGSfcKguE8UhhTNxNFFNO3OdHkRHXWO5GVYjdYlVf7hNZPHfhWhth0lOuT9DCVLj2MxjjI9Dt6KrnErXVdXrqFRopIpTcTFuTCscUDgAZGWcoA2nHc+MT3VNkS3KtH3zWn5Tb/Wx/ark9pLX8pg+tj+1UVYcW85mspdLRkpcqyNkFWQxqw3AOMg4yAcYyAdhZsVLMJdU264FwSQkvHw8k9SOSpP6pFeH3qcC/FWP68f2qutxcJGpd2VFXcsxCqB6STsKi/5Ykm2tYiV/Gy6o4vaqn4ST07AKfBqcrwrEnY3gG5KWQG5PwygAeJ+PgCoyfgPAixWC2tZWGxZpuVCPH+kZu/t+LV/Xir7FwAMdVy7Tt10t3YV9kI7p9RfWw9NSoFXUxrSx7B8GBDTGyYjoiMiRDPtcvIfW7EehVqftvJzwmRQ8dpbOp6MoDKcHGxBwd6tmKrXBOGyskhW5kjBnusKqQED+czeLRk+vc+NTyZjr/sw4Z+RQfq1V/KJ5IrA2FxLBCtvLDG8qsmQp5YLFWXOCCARnqNvZWL2845xm3vOTw4yXKCJHduRE5R3aQaSVUAd1VOOu9VDibdpeIIbaWKVY5NmHLjgQjrhnwO7t0zv6+lFXb7nrjjzcOkhck+byaUJ8EkGoL7m1e4geFbTrXvky7MLwmO4hmlXOIpZXJ0xh2EmQC2O6AAMnrgnbOBbPvkjbaBZJz0zEuU+tbTF/1Uw1mX3FYYcc6WOPOca2Vc464yd/dXe0vY5V1ROsi9NSMGGR1GRtmqtwmR5GgIbly3SSTySYV5AsbIFtk1AqoQSYOxHdJxly1d7OYrPG+VMhuGs5XQaVuFWJnVyo25iEaSfArKBgHAuJq20pSstITsmuqFpz8a5kefP9gnTCNvAQrH+0+NTdQ/Y4AcOssbjzeDH1S1MVb5SeClKVFRHav+qv+dF/mx12k7NQ5JTmRFjk8qSSJSfE6EYISfE4ya69q/6q/wCdF/mx1L1UzUR973/E3X1n/rWFecK5dxZHmzP8Oww76lH83uN8Y6+HvqyVE8XfM9mnplaQ+jEcUm2fTqZdvQG9FNLHbtK+Lc/pIR+tNGP9alKhe14XzR9fxdcOrr8XnR56b9PRWD5tw/5v7JqC0Uqr+a8P+b+yanmvD/m/smpwcvDypQX78PI4aWE2tS2ghZDGA2oKT0OrSdiCQD7D49hYbxY7IcQJNwIbnVkgvp5tvoDMNi2nG/szvms3zXh3zf2TV24XFbi8TzcY+Bm1fH/GW+Pj+/pQWalKVFec86orOxCqoLMT0AUZJPqxVL4ZembnXaaIRLu904X4OBQAkUZbZ2GNTMfg1d2A5mMCT7YcVT4O00mWScgmJRqLQIymTUDgBGxy8sQO+c7A4gO2XHfNbaeab4WeFA0cMeDBaM/didmbAaTJGCRqPyEUajWozWvOz7RXPHrq6AYw23fjdi+S0LJl2Y94lkWZsNvv0AGBuW94skUEksd2GLh5IlcxsDysl0RRoZumMFjjbpWr/JpwaWLhZIC8y4dpRqz8Rra5C5x44QsPzh662zxG3luIJoxy1SWFlRwzaw0iYyQVIAGTg79BtWrMkYl21X+w3a1eISXNzDpcaUjCktHKmgEqhQgp33aRshzgaQc42xbu+kS6mmkt5JEM8aJBseXccmHRNIya0ZMlACT3PjBWb4s9acGhtrWKDkWiwpgSKz9xcHZu+h5jdTlsHPj41XOKaDPd6TbRzmaAQNrLNo5UOW5Q05UR5YYJGcjIAzSfJ1fDBvu2MVjMLmSXnRtHNNqWN44nuGEKiKFyNLoyhTkFsaGYnvHFy4N2imvoIpraNY45FDcyU6tz1CxIctg5GWKbjoRUDxXhZltrIxRRSXHmMohMiRv3xFEUHfGPjE4ztk77Zry8i1vxFLedb9GRA45KuqowzqMndUDC5KkZ8S1S+IvT5q523Z9AwklLTyDcPKQdJ9KIAEj9qqD6SalKUrDoUpSgVFdm/wChf9Pdf91NUrUV2b/oX/T3X/dTVfhPlXouI8u7v4zcxxMZkfHKMkjB4Icb6sZAGnGnYBTvmssT6/8Ae8Qn/spF5upx/wDJy4tj+fWd2anVnvcEEG5fG/e7iRo+R12kVwP7IWp2rqSKdY2WqeQRWUSSIEJluX58uH1afi6y2MNsZB+2po8Fkk/p7iRh4pF/N0+lCZf/AMlLD+u3f5kH7pal6mkiuTdltIKRrFJAWLiGbV8E5zqeOUBiuSSSCDuzYIBxWVwzgZV1eTljlgrFFEumKIN8Zhnd3I21YGASABli2TxXiLIUjiUPLJnSCSFVVxrkYjfSuVGBuSyjbOREW3HZWb4OaGdsFhHyZIBKo6mGZ3KPj+8NxkqDmrycLPSsG245C6I4kQBlDAMwVgGGcFTup9R6UqYusLsm2mFrc/GtpGhxt8QHVCdvAwtH78jwqbqG4rw+RZRc2wDSBQkkZOkTxgkhdR2WRSWKMdu8ynAbUuVwvjkU+QjYdfjxsCksZPg0Z7y+3oeoJG9CemfSlM1FRHav+qv+dF/mx1yO0sTHEQkm3I1RRs0eR1+FwIz6Nmrp2viV7ORXAKs0SsD0IaWMEe/OK0Txzyo3bLa8P4aWTlxxwkxr8LJKAAUX5qqe73cE4O+KvwzvLfP8uv8Aklz9EX8SsG54mZbqzj5M0ZEjzZcIBoSGRGPdY/KlQf3hWmk7HdpyAebcj1G8UH/Mq9eTKx4jaCduIwXM0rFVRzLFMRGucrqaXKjUc4FVLfa9dp/6uf0kH+fFUrVY49xV3hCm2nQGWDLNydKjnx7nTITj2A1Z6lmNS6UpSoqn+VM3/wDJ5/k3Vzta6tGOZysNq0Z+Vq0dN8Zry7Cm85dl/KGfOORcas416ebb6NeNtenGfH075q61Gz/1yH9DP/jtqCSpSlBU+PMYbtmaUQRTxKrS4zJmAueShOyswk1DZj3H0rk5GtfLBeSMlnYQxiFLiTmCM5Mz97SsspJyNTMTg5Y6csQe6Nq9uLoQWpuS6IbZucpkDMhbS6aWCAtuJCAR0OK1FwphxS8F6yO3LS5OZJFfKJCwjBhA0xHms5ABxhRsxy7bnLn1cL7aW8EbWyazulrCqiRyCvKkiYKqthcZAyAMZO4yamuDqjWsLLbNI8CoE1gL3zjWyNIegIzq9Hxc13uLdY5HVQFCtZAADA3mI6D21J8CGIiPmyTL7lmcD9mK11XhnpnLzi4WQzhYbeONhqOF1M0p+UygKCAc+JJ9VVK8s2Ml0l1ITbrNEWCd2S6laGLRbCNfiqCE6NltwcAMa2FWu+M8XSC+u+X8JdllEKnLLEDbxZkEY+NI5GkAbtp3KorsM9N8tdUzHrwLhxi4pEMaByZi0KMTBAW5RjiVc6eZpDMzKAO8uBjFX+qfwfg/ms9qrScyR/OZZXJzqkcQgnfwACgeoeHSrdzR6R9NTq+F6fl2pXXmj0j6ac0ekfTWW3aldOaPSPprnmj0j6aDtUV2b/oX/T3X/dTVJc0ekfTVb4JxGVY5Als0i8+6wwkiAP8AOZvBmyPRVk1m3GGOFEXdzD5ta3CjTcoZSFdRdNLqTPKfPwkchB22cDwrI/koJkCwI/Q3AUe4Fo8VTe3nZfjN1e8+yZ7ZDEkbKLgRljG0hBPLOCO+cZ9JqocR4b2j4ejXLzzske7HnidQPnGNicr6dtvVWmfP7/jbcFnCZZFFndiQBC+Lhc4bVpy3nO/Rq9hw87gWU+/4y7yP2StUV5Ju2DcSW4uHQJIBDFIB8UugfvL4gEEHB6HI361sCs61ikXXCRC7O8CW8EkMttLJHIZHTm6CsjAoMINLAtk4LAnA1EZU1+QLZp2twsLB05DmV7h+W6KscQUFchycAsfDcZarbWNBw2JGLJHGrHqVVVJ9pAyaunaozeTR5SZZJjG8nfdBkhGfdkBB3AJIz6qVsKlTTtKwuI8Fhnxzokcr8ViO8v5rjvL7iKzaVGkN96cPz7r/AJy8/jV3XszEPl3P/N3Z/fLUtSrtTIiYey8CurkSSFSGXmzzzqrDowWV2UMPA4yK+bOEXy8J7Ql7hWCQTzKwxk6JFkUOB4jS4b1ivqmql208mFnxMh51ZJQMCWMhXwPknIKsPaMjwIppjwXyx8JIz54vvSUH/BXP+2HhP5Yn6kv2Kph+5rgzteS4/Rp/5rj8GqH8sl+rT7VBcLnyscHkRke6jZWBVlKSkEHqD3Kjfv34D+Uj6br/AMVA/g1Q/lkv1afarD4t9z3DDEWF1KzkhI05aDXI5wq5zsM7k+ABPhQc/f8A2L8WVDIkVjGjPzFkuWM7kYVW2BXGSdOMd3OTti0jttwH8pX9a6qBH3NUPjeS/Vr9quH+5qiwdN5ID4ZiUjPsDCrpjY/DeFWNwgkgKyodtSTO659GQ/X1Vk/ejbZzyznBGdcmcHGRnV02H0Cvnaa0v+zPEEbOpH3ypPKuIwe8pB6MM+O6kgjIO/0nwXjMV1bxTwtqjkUMp/eD6GByCPAg1NpwxvvUtvmH6yX7VPvUtvmH6yX7VS9edxcLGjO5CqoLMT0CqMkn1AU2mRV+Mdm4HeO2RDmTLSnmSd2Bca/ldXJEY9TMfkmvObgcFuJoraJIo1iA0qMDXdyhWPtxGvuIqb4DAxDzyAiSchtJ6xxrnlReohSSR893rDm7yyt8+7hUeyGSJD/1I/01ueWOrwcV+Pcn5otW/VlY/wClSHChh7lfRMT+vHG/72NR/Fel/wCqBD9AlP8ApUhaHFzcD0rFJ+sHT/8AnS+P30k8/vtI1rHys3D291w+eG1W4YtIkyGIPzIvggFZip04Zu6x6E+gkHZ1eF9aLLFJG/xXVkb2MCD796xLjpZsR1t2dtXRGNnChIB0tDFqXIyVOARkdDgkbda7v2bswCTbW4A3JMUYAA8eld+B35e3BlI1x6o5TsBriJV29SkjUPUwrS/lB8oM3FrgcN4Xlo2Ol3G3Ox13+TCOpPjj0db3X2nb0+l/vu1HAYjh3sM/2Y45P8tTWJ9/XZ/51p/y5/h1DcH+5xtREvnU8zy/K5RVIx6gGVifaSM+gVm/g68O/GXX1kf8Ort9p2z0p3bXtLZrdxS8LubbRJtPE8CvGhUDDqssfd1AYwpXvY6aiavNv287PlFJa1zgZzbYOceIEeAfZWP+Drw78ZdfWR/w66y/c6cPKkLLdBsHBLxkA+Bxyxn2Zp3X2nbPTO+/rs/860/5c/w6z7fys8HjUIl1EijYKsciqB6AAmBVPtPIdw8OIrlrmOU7IRInKm/MYx5DY3Mbd4YONQGqpX8Hbh34y6+sj/h1L91Zx4if/wBsPCfyxP1JfsVXPKB5ZrA2E8VtLz5ZkaEBVcKokUqXYuAMAE4AySceG9en4OvDvxl19ZH/AA6zOGeQXhkMgdllmwchZXBTb0hFXI9R2qNMP7nzgLwcOkmkBHnEmtAfxaDSre86vcAfGtpV1jjCgBQAAMADYADoAPAV2qKUpSgUpSgUpSgUpSgUpSgUpSg8Yb1HeRFdS0ZAdQQShZQwBHgSpB9hrDaxZ7oSPjlxLiIZzmR8h5CPDC4RfzpPSK1jFc3Xnd0yrcwi8nQiRQAWjguZYSRs2j4FohlgCQgIyN6x7btJxFuXzZblAywecYjxyYW/k/TMnwZxI3Muc9ejbDRtrGdbe4ZxKO4hjmiOqORQ6HBGVbocHce+sqtV+TK5vBNbwyF0iS2QCJkcDRyYSJM8vSrc0yLu+TgjSNINbUqWYsuq35QOxqcTsngYhX+PE5+RIvQ+wglT6ifHFaMsOwfaCxZktlnRc/7qZOW39rTqwfeM19L0qK+ePNO1Ppuv14ftVxa8L7SXM3m0kkyjuM5kePQiliVZtOSd0PdAJOOmDW/+I36wxPI+cKM4G7MegUDxYkgAeJIFY/A7Fo4yZMGWRjLKRuNbAd0H5qqFQepB45qo17N2C4woZjxtsKCSeWeg3z19FYK9hOLabf8A+rMBK4YKUPcZleUk77kEH31tDj5zbuv4zTD9cwQn3BifdTiG81qPQ7t9ETr/APvWozfLVtx2H4xqnVuK6sRhn2bvo3MATp/Zb9ase/7PcVt0aeXi7gckzMyRlzy4yudiRnHMJ+mtsKmbm4HphhH0m4qB4twjzuztodZj84tmgLgaiA6ROdsjORGR18arPM/faicd7OcfjSOSz4i97G4BBQpG2GGQ2GJDKRjcN49KhPNO1Ppuv14f/Nbc8nHAVsrV7ZZJHMUrqdZyBnDLpGO4rRsj6R0LH11a65ukfNU3ZDj91JyLhpUE5LNzZlWNyioCWCE6iFC7YJwpwNjW4PJv5MoeFRk55txIMSS4xgdeWg8Ezv6SRk9ABYe0cJ5PMQEvAwnUDqdGdaD1tGXT+/UjBMHVWUgqwDAjoQRkH6Ko70pSopSlKDHv7aOSN1mCtGR3g2NOBvk56YxnPhjNYPBNfyJluLYjMcmrXIuDjQXGRMvXvkhhpwdZORHeUpWPC7nSCRhC4HUxCVDMPWOUHqj9sO18he6htrhFg5EvLWHl7otoZecrr3sGXUmQcd3bBya1JrNuNsWl8koYxsGCu0bY8HjYqy+0EEUN8glEWocwqZAviUUqpb2Aso99aig7RXFq80a3PLikuLhmlZIjyCLm4BfLDHfZEU6sgF9sViP20uWuBO0qxzGLlOmmNPNEkuLIFiZAQuoEtqlyBq9G1O1O5u+lR/Z+7eW0t5JdOt4o3crnSWZASRncAk5ANSFZbKUpQKUpQKUpQKUpQKUpQKUpQKUpQKjU7RQG6a1Enw6jUU0vsuM5zjTjHr9I8KkqonaiSWK+mmjEgVYLHU6Kzdxb9jOO6DnEJYkDfSTVk1LcXuuC2K0yeI8S5YcvebpGrDS20bW6vK4XTtIMEg9QdupxXENzcXMWkyXVwrPGVJ5i8oQcVVBrGgBmaPvBs6l5LggYq9qdza97YtLPFqxyYvhMZ3eXomR81BlvWxQ/J3ka0qeIcTMBYy3WtRPIQqyd2eOOM8s6kGpOZ8gAruygsM43UKWYdN1HcR701sn9ppT7I0I/xuh91c3G93B6o5m/6oR/qa4i71258I4lUeoyMzMPoSOnW8/Nh/xv/wClE/pB/W5/0UH+Keo+0bFvYH5joh98ckf7yKkIP63P+ih/xT1H9LMf2J/2R3e/7Aas/iX+/wCWTN8Feo3ybheUf0sQZ4z74+aCf7CCpio/jtk0sDBP6RcSR+A5kRDJk+gsAD6iayLC8WaKORc6XVXGeuGGcH0GstqfcdrGh4jeLI87RxC3SKGOJCjvc6FAMxUaZDIwADSKMEnGBtl2vlItnVWRJTGTHGGCqFEkkJm5WNWQyoN9sAnGeuJC/wCyEUrXDa5FeZoJNQ0ExyWpUxOoZSNioJDAg+yotfJjAsRijlnjXMbjBiJWWKLlGXvIcs8ezA7Z3AB3q8M8vCfymw4jlUSrEDLqBjRmk5UakquJQYyGdfjDvDpsQ1ZvDfKLBNPHCsc4d2MZ1KmmOQG4HLYhz3v5tKcrkYA33rwm8l1s5YtJMcoIhvGNMaoEVdk72F21NljsCSAMYqdg3i4nBLDnkCRriVmkU5c+ekLy+XqyGusAhsaQ2RkKS4OUpe+UKCLmlkm0I06awq6Xa0ieSYL3s93Qy5IGW6bb1ldn+2MV5JLHGsilASC4UB1EssRZdLHYSRON8Hp6awuJeTqGYSKZZ1V5ZJdKmPCecI6XCLqQnTIHYnJJBOVK127Gdj/NDLJIxaV2kUDIKRxG4nlRVwoO/N1HUSc7A4FOF5WmvNbdR0VRtjYDpvt7Nz9NelKy06NED1APuHt/fQwqc5A367Df2+mu9KBSlKBSlKBSlKBSlKBSlKBSlKBSlKBSlKBVT4l5RIbe4uYpo5QIdGGRTJrDRPK7YA7qoiHJq2VUe0Pk8S6kmk58kbSjS2FRhoMEkLqNQ8VfOeoI2qxK44l21splMEqSukjvAcxtoJSWOFm1bYUSyRrr9JGOhx5cA7ZWoktbSziflu0qZIZdAWMyrJ3slxICSGJydyd6wOP9hZFe2FuHkBmd5WLRBVSW8t7llYNhtI5bYKZbIAIOrIluA+TuO1eFlkYiFnZBojQaXi5YViiguQNy53JPurVxmattKV5XVwI43c9FUsfYoJP7qw2w+D785/nzP9EWIh/l599U/wAofbKeweWS1hSdxFFrU6yY0DTfClUG6ZIUkkbkYzvietL1xHHbW4BmVFE0hGY4GKgtq6a5CTkRgg75JUEZyOz/AA1YpLrBZmLoHdzl5CIkOpj0+V0AAA2AA2rftz9MXsilzljeMGneGGSQKoVYy73HwQA8FGBkkknJz0r2kGbK7HiDc49uuRh+8Vnwj+dzfoof8dxXWwgz50pGxlb3h44z/qaaZ/tII2QCOh3+mong3wc1xB4BufH+ZOWLD3SiTbwDJWbwhWFvCHBDCNAwPUMFGR9NYXHPg5ILjwRuVJ+inKqT7pBExPgFas/TX2mKUpUaKUpQKUpQKUpQKUpQKUpQKUpQKUpQKUpQKUpQKUpQKUpQKh+1PEnggV4yAxnto9xnuzXMUb/9LGpio/jnCBcwmIsyd6ORWXSWV4ZFkRsMCpwyDYjBGaCt8N8oKLHLzw7PG8uSiDThr2a3t4xuMu2gerukkjesSx7fx+c3MzvObcxxGEaF0YNrJcucfG16Y36nwArLufJfFIqB5pWKK2CVhJMklwLh5GHLw4MgHwbAoBnu+Nd7vyaRPEYxPMuRGNQEZbCW0ls2xTHejkfO2xIIxirwnLnhXbFY7OW5uncxi7uI9enPLjE7rHqC9FA0rnc7j21KcQ7XwwLC0gcc0E405aMLGZWMgz3NKAk+zxrGl7CQtaNaM8hheZ5nGQC4eRpDEWAyF1EdN+71r0uexMMoi5hZmRXSR8Krz8yBoS0jKAS2licjG9W4k1h23lMtX6rOh7oCvEQxLG3AAGdz/OYTj0Nnwr2i4i3E4AIVkht5FGuVwFkkjcZ0xDJxqUg8w9A2AC2dETD2IWG7sU5jSlZJbpnk0BvgoLeFEARQpGVhffxiB3NWns7wIWkPKV2fLvIWYKvekYs2EQBUGT0UAdT1Joc3yzbKySJAkahVGcAeknJJJ3LEkkk7kkk5Jr1SMAkgAFjk48TgDJ9JwAPcK7UrLRSlKBVK412+hBuIJYGfHnEZTUO/yxbgL6g4uB7NLVda11xzsE8vFDcB10meyl0kn4sSyLMuNOO8Fi8fA56CtRnqXKy7QQuoLMsbaWco7x61RernSzDTjBzkjBFYvAe1kU8Id3ijJacKvMXvJBM8fMGcZUhQcjYZrWr+TqYQjJgLKqE7t3hHazgpnRnSzEe7Jxtg5MHk/llkRHECpMJpDpZsxqHv/gl+DGQfPI8nu40Nsdq1emRidVrbUdyrEhWUkdQCCRuR0HrVh7QfRXpVO8nXZd7RJmmZXkkMZJXOMaOY43A/3807D1MPYLjWK6S6UpSopSlKBSlKBSlKBSlKBSlKD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data:image/jpeg;base64,/9j/4AAQSkZJRgABAQAAAQABAAD/2wCEAAkGBhQSEBIUEhQVFRUWGBgUFxgYGBcVFhYXFBgXHBgVHxcYHyYeFxklGhoYIDAgIygpLCwsGB4xNTAqNSYrLCkBCQoKDgwOGg8PGiwkHCQsLCwsLCwsKiwsLCwsLCwsKSwsLCwsLCwsLCwpLCwsLCksLCwsLCwsLCwpLCwsLCwsLP/AABEIAK4BIgMBIgACEQEDEQH/xAAcAAEAAgIDAQAAAAAAAAAAAAAABQYEBwECAwj/xABQEAACAQMCAwMGBwsJCAEFAAABAgMABBESIQUTMQYiQQcUUWFxgSMyQlKRk9IIFhhTVHJzkqGx0xUkMzRigrKzwRdDZJSitNHiYyWEo8LD/8QAFwEBAQEBAAAAAAAAAAAAAAAAAAECA//EACIRAQEBAAEEAwEAAwAAAAAAAAABESECEjFRQWHw0bHB4f/aAAwDAQACEQMRAD8A3jSlKBSlKBSlKBSlKBSlKBWouO8WJM5ea55kl40KKGPmwjt7y2ULoz3HCKTlQC3MbJO2Nu1BzdirR5ZJWiy8hDN35AuoNE2sIG0qxaKIkgAtoGc1YlVuy8qTyMo80wHKFTzc5WVHeJfiYEz6dKoSAW21dM53EfKDyrC2uRCsjzsyiNHdgCiSuy6uXq14jK6Sgw5wcAE1Iw9gbNM6Y3ALK5HOm0kxklBp140oTlV6KQCAMCvS97K2nmvKkRuTGXlzzJS+W1mVjIG5jFg8gbJOoOwOc1eEyq6/lW0tLrtiI0L97mAtpjleHJQqNJMojULk/wBJknu7xfHPKEZXjDQvGtvdRu7KXbJg1iaI5VVznOkZOQpJ09Kui9jrGRSwiR0lBJIZijrJKJ8jDY0mTDbbeHTau8nYm0aR5Gh1M78w5ZyurOSQhbSoY7sAMMdzmrL0xmzqsVxPKiwdUktQpVkE+JtQjWVrUIy9z4Q4uoyR3caW67Zn+xfarz+Ay8pot10gliGV40dWDFVzgPpOARqVsEjBOFF5OLZbiGRQeXEpwheVi0vMidHZy+ZAvKUBWyBpT5oqd4LwGG0jKQJpUnUQWZ+iqoGXJOAiqoHQBQBsKzcampClKVGilKUHncXCxozuwVFBZmYhVVVGSxJ2AA3yaw+Gcft7hmEEyS6VViUIdcOXCkOvdO8bjY7ad6xO3Kk8L4gAMk2twAB1JML7VrbifHrhJDJbXCnXHao06xlEZo04gY49GiU7yBFKgZYgKCusVZNS3G5KVp3ifF7oss63E3PTz5GUKmmAi6tY0jCaPxRDDVknY5wTnKn4/emeaFZ5sCYxOQiaoQs0yRYJjxmSBVkJOfnDAbFXtTubYpWr+1fGrhrC1LSvm44dOXjjAV2mNoX5jLoJMYIZSFKlWdOudsS647fREKk8gUXPIUuoIxFb27Rx9yFmcyPJJkAAtpABXBy7TubbpWk5O1/EGWXTcTBlR5GAjj+Cmjgv5GgBMe6h4oRvk42zvWz+x1xK0Momd3ZLi4jDOFDFElYJnSqg7Y3AqWYTq1O0pSo0UpSgUpSgUpSgUpSgUpSgUpSgUpSgUpSgUpSgUpSghZoGtGaSIM8BJaSFRqaMndpYlG5Gd2jHXdl72VeWtrlZEV0YMjAMrKchgdwQR1Fela78onGbrhimWwgeRZSXlGjXDC2QWlGk5Rm31DGkk6tm1a75Tw2JSsXhfEkuIY5ojqSRVdT6mGR7/VWVUUpTNM0ClM0zQR3GrxkEaRnEksixqcA6Ru0j4O20auRnbOkeNSNQ9l8Ndyy/JhBt4/Wx0tMw9O4jT1GN/TUxVSFKUqKUpSgUpSgUqu9te0T2cULI0KcydIS85IijDK5LsQy/NA6jrUZaeUONZ7jzqSJIkWMRlNbhm5l6shyFzsttkjGFw2561cTV1pUBH27smlEQnXWW5eMPjVqZcatOn4ylc5xnA6kVwnb6xIjIuFPMOlO6+5ygGRp7oJkjwTgHmLjOoZZTYsFKjuz3G0vLWK4jDKsq6gGGGG5GCPaKkailKUoFKUoFKUoFKVTe2/lUs+GNy5S0kxGeVGAWAPQsSQEB+nxxQXKlaWP3SsXhZSfWr9iuPwlY/wAhk+uX7FBuqlaV/CVj/IZPrl+xT8JWP8hk+uX7FBuqlaV/CVj/ACGT65fsV1l+6WTB02LZ8MzAD9iUGxvKF20Thlk85AaQ9yJD8uQ9M430gZY+oY6kVozhva3tDflpLZ7l1zjMaKsYPzc6QuRt45rHDcQ7S366hiNNiVB5NvGTud+rnHicsQOgG30rwjhMdtBHBCoWONQij1DxPpJOST4kk1UaD0dqf+K+mKmjtT/xX0xV9EUpqY+dY7ftQowouVG5wOSBknJOB4kkn3120dqf+K+mKvoilNMfOb2nagnObz3Og/YDXHmPaj03n1i/ar6NpV07Xzl5j2o9N59Yv2q8riLtMg1M14BlV/pF6uwVR8bqWIHvr6SqHufhryOP5EA5z+uRwyRL7l5jEeB5ZpqY0KnGO0XDU5jrPylJduYizJ3iWYswyVBJJJyNz13rbXk08p8XFYypAiuYxl485DDpzEJ3K56jqMjrkE3cqDsa0V5R/J1LwyccT4VlFQ65I1/3OerAeMJyQV8M/N+LPLXhvalab4N90fAYh53bzLKOvJ0OhPpGt1K+zf21n/hG8P8AxN5+pD/FqK2rStVfhG8P/E3n6kP8Wn4RvD/xN5+pD/FoNq0rVX4RvD/xN5+pD/Frh/ujbDBxBdk42BSEAnw35px9BoNhcc4L5wbY6gvJnSc5GdWhXXT12+N19VUS98nIklmSO7j5zLMGXQX0R3DX2vIVxhtN4unJG8ZOCDtBHy82s39YF4q/ioFjRfY03NEj/wB3lj0g1N8B8uXCcrCqS2qeBaJFjBPp5TMR7SPaa1rOJQeTA53nBUtkgIQcG7a4Izq2OG059O/qrx4f5K2jWIGdMpoBKxsA3KmsnB7zkklbUA5JwX2wqgVsCKUMoZSGUgEEHIIO4II6jFd6d1O2Izs1wc2tpBbltZiQJqxpzjxxk4qTpSstFKUoFYHEeOwQECWQBm3VBl5Gx82NAXb3A1i8VvpHlFtbtpcqHllwG5EZJAwp2aVyGCgggaWY5wFbL4ZwaK3BEa7tu7klpJD855Gyzn2mqjG++WPwiuT/APbXA/egNdH7UqP9xdn2W0v+oqaxXGKCKTtNCWVW5sZchVMkM0SlicKut0CaidgM5J2FfN3CuGDiXaNorotpluJy++CREJGEefAYQJt4dK+je18wSzkZviqY2O2dllQk4G52FaR7T+S66dk4jwwmTmM0xEbgSK+tiJYzkalbZhpOcnbIoNuQ+SnhajAsoT7QzH6WJNen+zDhn5FB+rWnl4z2pAA03W3/AMER/aU3q9eTi54jPzE4pPcwzE5hUpFFrQDvkfBYYgkZGcjNBYrryc8JjRnks7dVUEsSuAAPGsL70ODfkcf1Ev2ak+PcJZIQ3nNw+JYO6xj0n4ePY6Ywce+rPQUX70ODfkcf1Ev2a5HZHg35HF9RL9mrzSppiFsOIWkCCOFOWg6KkEiKPcExXse0sGQNTZIJA5cuSBjJxp6DI+kempSo2c/zyH9DP/jtqKffDD6X+ql+zT74YfS/1Uv2akqUEb98MPpf6qX7NdJO09uuNTsNR0rmOUamOcKO7ucA7eo1K1T+0Wl70CWRhHHEmiGIEzTSTNLqVSpyBojXJGCFLZZVLarEtTC9rbUoziXuLq1NpfSujOvLacDTg5z0wc1KxShlDKQysAQQQQQdwQR1BHjWu+P8eSOWGzmGmeVFFpaxqGgiLNojklIwrlSNWnGhdGwYgMdg2dqsUaRoMKiqij0KoAH7BTCV2uLhURnchVUFmJ6BVGSfcKguE8UhhTNxNFFNO3OdHkRHXWO5GVYjdYlVf7hNZPHfhWhth0lOuT9DCVLj2MxjjI9Dt6KrnErXVdXrqFRopIpTcTFuTCscUDgAZGWcoA2nHc+MT3VNkS3KtH3zWn5Tb/Wx/ark9pLX8pg+tj+1UVYcW85mspdLRkpcqyNkFWQxqw3AOMg4yAcYyAdhZsVLMJdU264FwSQkvHw8k9SOSpP6pFeH3qcC/FWP68f2qutxcJGpd2VFXcsxCqB6STsKi/5Ykm2tYiV/Gy6o4vaqn4ST07AKfBqcrwrEnY3gG5KWQG5PwygAeJ+PgCoyfgPAixWC2tZWGxZpuVCPH+kZu/t+LV/Xir7FwAMdVy7Tt10t3YV9kI7p9RfWw9NSoFXUxrSx7B8GBDTGyYjoiMiRDPtcvIfW7EehVqftvJzwmRQ8dpbOp6MoDKcHGxBwd6tmKrXBOGyskhW5kjBnusKqQED+czeLRk+vc+NTyZjr/sw4Z+RQfq1V/KJ5IrA2FxLBCtvLDG8qsmQp5YLFWXOCCARnqNvZWL2845xm3vOTw4yXKCJHduRE5R3aQaSVUAd1VOOu9VDibdpeIIbaWKVY5NmHLjgQjrhnwO7t0zv6+lFXb7nrjjzcOkhck+byaUJ8EkGoL7m1e4geFbTrXvky7MLwmO4hmlXOIpZXJ0xh2EmQC2O6AAMnrgnbOBbPvkjbaBZJz0zEuU+tbTF/1Uw1mX3FYYcc6WOPOca2Vc464yd/dXe0vY5V1ROsi9NSMGGR1GRtmqtwmR5GgIbly3SSTySYV5AsbIFtk1AqoQSYOxHdJxly1d7OYrPG+VMhuGs5XQaVuFWJnVyo25iEaSfArKBgHAuJq20pSstITsmuqFpz8a5kefP9gnTCNvAQrH+0+NTdQ/Y4AcOssbjzeDH1S1MVb5SeClKVFRHav+qv+dF/mx12k7NQ5JTmRFjk8qSSJSfE6EYISfE4ya69q/6q/wCdF/mx1L1UzUR973/E3X1n/rWFecK5dxZHmzP8Oww76lH83uN8Y6+HvqyVE8XfM9mnplaQ+jEcUm2fTqZdvQG9FNLHbtK+Lc/pIR+tNGP9alKhe14XzR9fxdcOrr8XnR56b9PRWD5tw/5v7JqC0Uqr+a8P+b+yanmvD/m/smpwcvDypQX78PI4aWE2tS2ghZDGA2oKT0OrSdiCQD7D49hYbxY7IcQJNwIbnVkgvp5tvoDMNi2nG/szvms3zXh3zf2TV24XFbi8TzcY+Bm1fH/GW+Pj+/pQWalKVFec86orOxCqoLMT0AUZJPqxVL4ZembnXaaIRLu904X4OBQAkUZbZ2GNTMfg1d2A5mMCT7YcVT4O00mWScgmJRqLQIymTUDgBGxy8sQO+c7A4gO2XHfNbaeab4WeFA0cMeDBaM/didmbAaTJGCRqPyEUajWozWvOz7RXPHrq6AYw23fjdi+S0LJl2Y94lkWZsNvv0AGBuW94skUEksd2GLh5IlcxsDysl0RRoZumMFjjbpWr/JpwaWLhZIC8y4dpRqz8Rra5C5x44QsPzh662zxG3luIJoxy1SWFlRwzaw0iYyQVIAGTg79BtWrMkYl21X+w3a1eISXNzDpcaUjCktHKmgEqhQgp33aRshzgaQc42xbu+kS6mmkt5JEM8aJBseXccmHRNIya0ZMlACT3PjBWb4s9acGhtrWKDkWiwpgSKz9xcHZu+h5jdTlsHPj41XOKaDPd6TbRzmaAQNrLNo5UOW5Q05UR5YYJGcjIAzSfJ1fDBvu2MVjMLmSXnRtHNNqWN44nuGEKiKFyNLoyhTkFsaGYnvHFy4N2imvoIpraNY45FDcyU6tz1CxIctg5GWKbjoRUDxXhZltrIxRRSXHmMohMiRv3xFEUHfGPjE4ztk77Zry8i1vxFLedb9GRA45KuqowzqMndUDC5KkZ8S1S+IvT5q523Z9AwklLTyDcPKQdJ9KIAEj9qqD6SalKUrDoUpSgVFdm/wChf9Pdf91NUrUV2b/oX/T3X/dTVfhPlXouI8u7v4zcxxMZkfHKMkjB4Icb6sZAGnGnYBTvmssT6/8Ae8Qn/spF5upx/wDJy4tj+fWd2anVnvcEEG5fG/e7iRo+R12kVwP7IWp2rqSKdY2WqeQRWUSSIEJluX58uH1afi6y2MNsZB+2po8Fkk/p7iRh4pF/N0+lCZf/AMlLD+u3f5kH7pal6mkiuTdltIKRrFJAWLiGbV8E5zqeOUBiuSSSCDuzYIBxWVwzgZV1eTljlgrFFEumKIN8Zhnd3I21YGASABli2TxXiLIUjiUPLJnSCSFVVxrkYjfSuVGBuSyjbOREW3HZWb4OaGdsFhHyZIBKo6mGZ3KPj+8NxkqDmrycLPSsG245C6I4kQBlDAMwVgGGcFTup9R6UqYusLsm2mFrc/GtpGhxt8QHVCdvAwtH78jwqbqG4rw+RZRc2wDSBQkkZOkTxgkhdR2WRSWKMdu8ynAbUuVwvjkU+QjYdfjxsCksZPg0Z7y+3oeoJG9CemfSlM1FRHav+qv+dF/mx1yO0sTHEQkm3I1RRs0eR1+FwIz6Nmrp2viV7ORXAKs0SsD0IaWMEe/OK0Txzyo3bLa8P4aWTlxxwkxr8LJKAAUX5qqe73cE4O+KvwzvLfP8uv8Aklz9EX8SsG54mZbqzj5M0ZEjzZcIBoSGRGPdY/KlQf3hWmk7HdpyAebcj1G8UH/Mq9eTKx4jaCduIwXM0rFVRzLFMRGucrqaXKjUc4FVLfa9dp/6uf0kH+fFUrVY49xV3hCm2nQGWDLNydKjnx7nTITj2A1Z6lmNS6UpSoqn+VM3/wDJ5/k3Vzta6tGOZysNq0Z+Vq0dN8Zry7Cm85dl/KGfOORcas416ebb6NeNtenGfH075q61Gz/1yH9DP/jtqCSpSlBU+PMYbtmaUQRTxKrS4zJmAueShOyswk1DZj3H0rk5GtfLBeSMlnYQxiFLiTmCM5Mz97SsspJyNTMTg5Y6csQe6Nq9uLoQWpuS6IbZucpkDMhbS6aWCAtuJCAR0OK1FwphxS8F6yO3LS5OZJFfKJCwjBhA0xHms5ABxhRsxy7bnLn1cL7aW8EbWyazulrCqiRyCvKkiYKqthcZAyAMZO4yamuDqjWsLLbNI8CoE1gL3zjWyNIegIzq9Hxc13uLdY5HVQFCtZAADA3mI6D21J8CGIiPmyTL7lmcD9mK11XhnpnLzi4WQzhYbeONhqOF1M0p+UygKCAc+JJ9VVK8s2Ml0l1ITbrNEWCd2S6laGLRbCNfiqCE6NltwcAMa2FWu+M8XSC+u+X8JdllEKnLLEDbxZkEY+NI5GkAbtp3KorsM9N8tdUzHrwLhxi4pEMaByZi0KMTBAW5RjiVc6eZpDMzKAO8uBjFX+qfwfg/ms9qrScyR/OZZXJzqkcQgnfwACgeoeHSrdzR6R9NTq+F6fl2pXXmj0j6ac0ekfTWW3aldOaPSPprnmj0j6aDtUV2b/oX/T3X/dTVJc0ekfTVb4JxGVY5Als0i8+6wwkiAP8AOZvBmyPRVk1m3GGOFEXdzD5ta3CjTcoZSFdRdNLqTPKfPwkchB22cDwrI/koJkCwI/Q3AUe4Fo8VTe3nZfjN1e8+yZ7ZDEkbKLgRljG0hBPLOCO+cZ9JqocR4b2j4ejXLzzske7HnidQPnGNicr6dtvVWmfP7/jbcFnCZZFFndiQBC+Lhc4bVpy3nO/Rq9hw87gWU+/4y7yP2StUV5Ju2DcSW4uHQJIBDFIB8UugfvL4gEEHB6HI361sCs61ikXXCRC7O8CW8EkMttLJHIZHTm6CsjAoMINLAtk4LAnA1EZU1+QLZp2twsLB05DmV7h+W6KscQUFchycAsfDcZarbWNBw2JGLJHGrHqVVVJ9pAyaunaozeTR5SZZJjG8nfdBkhGfdkBB3AJIz6qVsKlTTtKwuI8Fhnxzokcr8ViO8v5rjvL7iKzaVGkN96cPz7r/AJy8/jV3XszEPl3P/N3Z/fLUtSrtTIiYey8CurkSSFSGXmzzzqrDowWV2UMPA4yK+bOEXy8J7Ql7hWCQTzKwxk6JFkUOB4jS4b1ivqmql208mFnxMh51ZJQMCWMhXwPknIKsPaMjwIppjwXyx8JIz54vvSUH/BXP+2HhP5Yn6kv2Kph+5rgzteS4/Rp/5rj8GqH8sl+rT7VBcLnyscHkRke6jZWBVlKSkEHqD3Kjfv34D+Uj6br/AMVA/g1Q/lkv1afarD4t9z3DDEWF1KzkhI05aDXI5wq5zsM7k+ABPhQc/f8A2L8WVDIkVjGjPzFkuWM7kYVW2BXGSdOMd3OTti0jttwH8pX9a6qBH3NUPjeS/Vr9quH+5qiwdN5ID4ZiUjPsDCrpjY/DeFWNwgkgKyodtSTO659GQ/X1Vk/ejbZzyznBGdcmcHGRnV02H0Cvnaa0v+zPEEbOpH3ypPKuIwe8pB6MM+O6kgjIO/0nwXjMV1bxTwtqjkUMp/eD6GByCPAg1NpwxvvUtvmH6yX7VPvUtvmH6yX7VS9edxcLGjO5CqoLMT0CqMkn1AU2mRV+Mdm4HeO2RDmTLSnmSd2Bca/ldXJEY9TMfkmvObgcFuJoraJIo1iA0qMDXdyhWPtxGvuIqb4DAxDzyAiSchtJ6xxrnlReohSSR893rDm7yyt8+7hUeyGSJD/1I/01ueWOrwcV+Pcn5otW/VlY/wClSHChh7lfRMT+vHG/72NR/Fel/wCqBD9AlP8ApUhaHFzcD0rFJ+sHT/8AnS+P30k8/vtI1rHys3D291w+eG1W4YtIkyGIPzIvggFZip04Zu6x6E+gkHZ1eF9aLLFJG/xXVkb2MCD796xLjpZsR1t2dtXRGNnChIB0tDFqXIyVOARkdDgkbda7v2bswCTbW4A3JMUYAA8eld+B35e3BlI1x6o5TsBriJV29SkjUPUwrS/lB8oM3FrgcN4Xlo2Ol3G3Ox13+TCOpPjj0db3X2nb0+l/vu1HAYjh3sM/2Y45P8tTWJ9/XZ/51p/y5/h1DcH+5xtREvnU8zy/K5RVIx6gGVifaSM+gVm/g68O/GXX1kf8Ort9p2z0p3bXtLZrdxS8LubbRJtPE8CvGhUDDqssfd1AYwpXvY6aiavNv287PlFJa1zgZzbYOceIEeAfZWP+Drw78ZdfWR/w66y/c6cPKkLLdBsHBLxkA+Bxyxn2Zp3X2nbPTO+/rs/860/5c/w6z7fys8HjUIl1EijYKsciqB6AAmBVPtPIdw8OIrlrmOU7IRInKm/MYx5DY3Mbd4YONQGqpX8Hbh34y6+sj/h1L91Zx4if/wBsPCfyxP1JfsVXPKB5ZrA2E8VtLz5ZkaEBVcKokUqXYuAMAE4AySceG9en4OvDvxl19ZH/AA6zOGeQXhkMgdllmwchZXBTb0hFXI9R2qNMP7nzgLwcOkmkBHnEmtAfxaDSre86vcAfGtpV1jjCgBQAAMADYADoAPAV2qKUpSgUpSgUpSgUpSgUpSgUpSg8Yb1HeRFdS0ZAdQQShZQwBHgSpB9hrDaxZ7oSPjlxLiIZzmR8h5CPDC4RfzpPSK1jFc3Xnd0yrcwi8nQiRQAWjguZYSRs2j4FohlgCQgIyN6x7btJxFuXzZblAywecYjxyYW/k/TMnwZxI3Muc9ejbDRtrGdbe4ZxKO4hjmiOqORQ6HBGVbocHce+sqtV+TK5vBNbwyF0iS2QCJkcDRyYSJM8vSrc0yLu+TgjSNINbUqWYsuq35QOxqcTsngYhX+PE5+RIvQ+wglT6ifHFaMsOwfaCxZktlnRc/7qZOW39rTqwfeM19L0qK+ePNO1Ppuv14ftVxa8L7SXM3m0kkyjuM5kePQiliVZtOSd0PdAJOOmDW/+I36wxPI+cKM4G7MegUDxYkgAeJIFY/A7Fo4yZMGWRjLKRuNbAd0H5qqFQepB45qo17N2C4woZjxtsKCSeWeg3z19FYK9hOLabf8A+rMBK4YKUPcZleUk77kEH31tDj5zbuv4zTD9cwQn3BifdTiG81qPQ7t9ETr/APvWozfLVtx2H4xqnVuK6sRhn2bvo3MATp/Zb9ase/7PcVt0aeXi7gckzMyRlzy4yudiRnHMJ+mtsKmbm4HphhH0m4qB4twjzuztodZj84tmgLgaiA6ROdsjORGR18arPM/faicd7OcfjSOSz4i97G4BBQpG2GGQ2GJDKRjcN49KhPNO1Ppuv14f/Nbc8nHAVsrV7ZZJHMUrqdZyBnDLpGO4rRsj6R0LH11a65ukfNU3ZDj91JyLhpUE5LNzZlWNyioCWCE6iFC7YJwpwNjW4PJv5MoeFRk55txIMSS4xgdeWg8Ezv6SRk9ABYe0cJ5PMQEvAwnUDqdGdaD1tGXT+/UjBMHVWUgqwDAjoQRkH6Ko70pSopSlKDHv7aOSN1mCtGR3g2NOBvk56YxnPhjNYPBNfyJluLYjMcmrXIuDjQXGRMvXvkhhpwdZORHeUpWPC7nSCRhC4HUxCVDMPWOUHqj9sO18he6htrhFg5EvLWHl7otoZecrr3sGXUmQcd3bBya1JrNuNsWl8koYxsGCu0bY8HjYqy+0EEUN8glEWocwqZAviUUqpb2Aso99aig7RXFq80a3PLikuLhmlZIjyCLm4BfLDHfZEU6sgF9sViP20uWuBO0qxzGLlOmmNPNEkuLIFiZAQuoEtqlyBq9G1O1O5u+lR/Z+7eW0t5JdOt4o3crnSWZASRncAk5ANSFZbKUpQKUpQKUpQKUpQKUpQKUpQKUpQKjU7RQG6a1Enw6jUU0vsuM5zjTjHr9I8KkqonaiSWK+mmjEgVYLHU6Kzdxb9jOO6DnEJYkDfSTVk1LcXuuC2K0yeI8S5YcvebpGrDS20bW6vK4XTtIMEg9QdupxXENzcXMWkyXVwrPGVJ5i8oQcVVBrGgBmaPvBs6l5LggYq9qdza97YtLPFqxyYvhMZ3eXomR81BlvWxQ/J3ka0qeIcTMBYy3WtRPIQqyd2eOOM8s6kGpOZ8gAruygsM43UKWYdN1HcR701sn9ppT7I0I/xuh91c3G93B6o5m/6oR/qa4i71258I4lUeoyMzMPoSOnW8/Nh/xv/wClE/pB/W5/0UH+Keo+0bFvYH5joh98ckf7yKkIP63P+ih/xT1H9LMf2J/2R3e/7Aas/iX+/wCWTN8Feo3ybheUf0sQZ4z74+aCf7CCpio/jtk0sDBP6RcSR+A5kRDJk+gsAD6iayLC8WaKORc6XVXGeuGGcH0GstqfcdrGh4jeLI87RxC3SKGOJCjvc6FAMxUaZDIwADSKMEnGBtl2vlItnVWRJTGTHGGCqFEkkJm5WNWQyoN9sAnGeuJC/wCyEUrXDa5FeZoJNQ0ExyWpUxOoZSNioJDAg+yotfJjAsRijlnjXMbjBiJWWKLlGXvIcs8ezA7Z3AB3q8M8vCfymw4jlUSrEDLqBjRmk5UakquJQYyGdfjDvDpsQ1ZvDfKLBNPHCsc4d2MZ1KmmOQG4HLYhz3v5tKcrkYA33rwm8l1s5YtJMcoIhvGNMaoEVdk72F21NljsCSAMYqdg3i4nBLDnkCRriVmkU5c+ekLy+XqyGusAhsaQ2RkKS4OUpe+UKCLmlkm0I06awq6Xa0ieSYL3s93Qy5IGW6bb1ldn+2MV5JLHGsilASC4UB1EssRZdLHYSRON8Hp6awuJeTqGYSKZZ1V5ZJdKmPCecI6XCLqQnTIHYnJJBOVK127Gdj/NDLJIxaV2kUDIKRxG4nlRVwoO/N1HUSc7A4FOF5WmvNbdR0VRtjYDpvt7Nz9NelKy06NED1APuHt/fQwqc5A367Df2+mu9KBSlKBSlKBSlKBSlKBSlKBSlKBSlKBSlKBVT4l5RIbe4uYpo5QIdGGRTJrDRPK7YA7qoiHJq2VUe0Pk8S6kmk58kbSjS2FRhoMEkLqNQ8VfOeoI2qxK44l21splMEqSukjvAcxtoJSWOFm1bYUSyRrr9JGOhx5cA7ZWoktbSziflu0qZIZdAWMyrJ3slxICSGJydyd6wOP9hZFe2FuHkBmd5WLRBVSW8t7llYNhtI5bYKZbIAIOrIluA+TuO1eFlkYiFnZBojQaXi5YViiguQNy53JPurVxmattKV5XVwI43c9FUsfYoJP7qw2w+D785/nzP9EWIh/l599U/wAofbKeweWS1hSdxFFrU6yY0DTfClUG6ZIUkkbkYzvietL1xHHbW4BmVFE0hGY4GKgtq6a5CTkRgg75JUEZyOz/AA1YpLrBZmLoHdzl5CIkOpj0+V0AAA2AA2rftz9MXsilzljeMGneGGSQKoVYy73HwQA8FGBkkknJz0r2kGbK7HiDc49uuRh+8Vnwj+dzfoof8dxXWwgz50pGxlb3h44z/qaaZ/tII2QCOh3+mong3wc1xB4BufH+ZOWLD3SiTbwDJWbwhWFvCHBDCNAwPUMFGR9NYXHPg5ILjwRuVJ+inKqT7pBExPgFas/TX2mKUpUaKUpQKUpQKUpQKUpQKUpQKUpQKUpQKUpQKUpQKUpQKUpQKh+1PEnggV4yAxnto9xnuzXMUb/9LGpio/jnCBcwmIsyd6ORWXSWV4ZFkRsMCpwyDYjBGaCt8N8oKLHLzw7PG8uSiDThr2a3t4xuMu2gerukkjesSx7fx+c3MzvObcxxGEaF0YNrJcucfG16Y36nwArLufJfFIqB5pWKK2CVhJMklwLh5GHLw4MgHwbAoBnu+Nd7vyaRPEYxPMuRGNQEZbCW0ls2xTHejkfO2xIIxirwnLnhXbFY7OW5uncxi7uI9enPLjE7rHqC9FA0rnc7j21KcQ7XwwLC0gcc0E405aMLGZWMgz3NKAk+zxrGl7CQtaNaM8hheZ5nGQC4eRpDEWAyF1EdN+71r0uexMMoi5hZmRXSR8Krz8yBoS0jKAS2licjG9W4k1h23lMtX6rOh7oCvEQxLG3AAGdz/OYTj0Nnwr2i4i3E4AIVkht5FGuVwFkkjcZ0xDJxqUg8w9A2AC2dETD2IWG7sU5jSlZJbpnk0BvgoLeFEARQpGVhffxiB3NWns7wIWkPKV2fLvIWYKvekYs2EQBUGT0UAdT1Joc3yzbKySJAkahVGcAeknJJJ3LEkkk7kkk5Jr1SMAkgAFjk48TgDJ9JwAPcK7UrLRSlKBVK412+hBuIJYGfHnEZTUO/yxbgL6g4uB7NLVda11xzsE8vFDcB10meyl0kn4sSyLMuNOO8Fi8fA56CtRnqXKy7QQuoLMsbaWco7x61RernSzDTjBzkjBFYvAe1kU8Id3ijJacKvMXvJBM8fMGcZUhQcjYZrWr+TqYQjJgLKqE7t3hHazgpnRnSzEe7Jxtg5MHk/llkRHECpMJpDpZsxqHv/gl+DGQfPI8nu40Nsdq1emRidVrbUdyrEhWUkdQCCRuR0HrVh7QfRXpVO8nXZd7RJmmZXkkMZJXOMaOY43A/3807D1MPYLjWK6S6UpSopSlKBSlKBSlKBSlKBSlKD//Z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99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Treatment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Laparo-gastrotomy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2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Laparo-enterotomy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data:image/jpeg;base64,/9j/4AAQSkZJRgABAQAAAQABAAD/2wCEAAkGBxQTEhQUExMWFhUXGBsaGBgYFxcdGBoaGBYcGBwcHBgYHCggHBwlHBwYITEhJSkrLi4uGCAzODMsNygtLisBCgoKDg0OGxAQGy8kICQsLywsLyw0LCwsLCwsLCwsLCwsLCwsLCwsLCwsLCwsLCwsLCwsLDQsLCwsLCwsLCwsLP/AABEIANwA5QMBIgACEQEDEQH/xAAcAAACAgMBAQAAAAAAAAAAAAAEBQMGAQIHAAj/xAA9EAACAQMDAgQEAwcBCAMBAAABAhEAAyEEEjEFQRMiUWEGMnGBQpGhFCNSscHR8DMHFSRicpLh8SWCskP/xAAbAQACAwEBAQAAAAAAAAAAAAACBAEDBQAGB//EAC8RAAICAQMCBAUEAgMAAAAAAAABAhEDEiExBEETIlHwBWFxgdGRobHBMuEUFSP/2gAMAwEAAhEDEQA/AOMM3Oanu6W4hAdHQsAVDKwJB4IB5Bg59qHfvXUXs9WNsoG0wFwFWK+Vi2UZmYAHdNwmeJAiCYaSs5yk+/69+P61MdHc2eIEfw/49p24IB83HJA+9dKB6qymLmmZrkz5XkKtzlHPYOFwPUe8U/R/FuoRWC7Bva4xlJzdYMwEmAsgY49ZgVIDSQn04YgkBoXJMGAJC59MkD7it7VtjO0MYBJgHAXkn2HerBq/j3Vt3QSrK3lJ3bmmYJgQIEe2ZxEd34x1NxnL7HW4NrIQ20iWJEBpE7iD7R3UESC0hOLVyA21tp4MGDkjnj8Lf9p9KM0+mbdtAbdMbYMzMRHrOIpp0n4q1Nu0tlfD8NQwAZASN26czMnc3/cfWiNR1i7fZGuhCyFdpggAKWO2AeCSJ/6R7ySF8jVAllWBKkEEGCDIII5BB70dYEe9Q3Lhd2uN8zsWaBGWJJx2yayt2KtQnLfgZ2oGSTNTJdPel9kzRdoH7CiTF5IIF2jNGDgihkQYx9Iou5f2IYGY70RRJ9kQ9S0Vq8PMdjjhwYIj+Yqu3tReLeADuY4xwfQg0t6p1MksJPPrVm/2eaYm+t1x5UUmT/FIApLqeo0qo8s9N8G+EvK9eXeMd6+foWj4e+BPBTxbh/eGI9j9DVi0fTyATcQN7gkH8jzTG7fNwhn5AiB/M+9YvXSBgUikkelefK1pf4r6AR0R+a05EngyR9INekm4MQ4GSMgr7/eidGDGRFZuXQrSsT3HqKl8Ha3bXIQ9uVgyD2bvUNjTlD/FPI947TRzMCo96ENwOJUnAOffiofIvGUmmuxlmssVI8jrxR95QYfHoSuR+XalrsoAkA+5z/Oores8N1VTBZsZwfaiujnicv8AG9vbGv7OnzLk+/8AaprF2oLbI4JLgN74FaOxX3qdQu43sxoXFVz4p+ErGsQhlCvGHHNM11OP8xUw1AI5otSZXolHg+cfiD4N1GmulCpYfhZZIIr1fSPgq3IBr1EpMF6L4Pjh+9XBrHSmcKVv22kAogYmStsQBcUk+fxBwDng+Wag/f711Wzc6oDI0+kfbclbx3eZxuAUN4oIiWTtAUA45vEkVZrPSdsh74aflIG2NrcsEnnbwPUcGRvbs9Pa85Zr9uy8GzMhTglwWKEkDyARmG7mKddP0vUUtW0t2NNctLat7bhCmUdWufOXHYkNEfKsdiZ72v124i5b0qsLT6nw9jHy+IQygbyJ/dzt4geoESC6EdrT9KcgK+rMlcQpaN53YCfwRxPrzis/sfTwbYDXlSHJZgSxabZVflAjaX4H4kJ5gWGxf6kyI66fTkMA2EVSPEXHyusEqm4gfxQRmKh6PqOo4tW7Fp/ACCX8yjxLCqjSz7T+7UZX14zUgO/aFs6G3qDDO9gbhEkNIAAIaBgtPbt7ipuopZDA6cXNkQ28RFzJKjGIEYMmo7fW9VpfDsPZseRSyh13YbehJKXImd47d6M/35fcQ62tpFweUOB+92yY3kBhtEH3YmZNFGxXLpS35BBZPpWyaYk1PabianUTVyRnubNbFmME4ozwjWlu3P0oy0sc/aioolJmlu2Fz+lKus6yEIJ83Gad3VAyfrXPfjLqgY7EMn8R9B6fWhnKkX9JieXIkS/CHRLnUNZsTFtDuduwHA+5P8q7WOnJpB4WAMFeMj196q3+xjTLpdHcvXo/eTcWPRVhVPvIOPerPZDXib13DN+EcKOyj2FZGVpyPoHRQlDHT2jz9W+K+3IausJUeGNxJqdL7gA3Vjd8se1Q9MXb+tE6y5uFtf4P60Pawp1q0pbevcja6ckdz+nFRJfB3CIZf8FTL9JJpfqSCxggOI4kGP6ipChFN0N+nagOhnkGCPTGP0ipLMBvYgiougAbG3CGBJb34jP0IpX1bUb2i0SCk7iOJ9PrUXVFKx68koLZE96+FIDkbZJECTI9qV9VvtcM+EfCVgZmGMcECOJzRnQ0BIZyCxEAegHoKN6ooj17VLVxGoyjjyqNW/X8fkh03mUFWUL+HaDA7AHNH6fqwQbHUNEifQzQOhZRZnt5vy3GlbKQ+ASrfoaBtrdA+DHK5KXb3yWC3eB4rKPsae0/lQFu2UKgAktlR3P0oi47fiUj6gioTaKZQV0uB5ZvzWKUWLxAxEe/asVapisun3Plm8mTRA1N5Rm5dAOcs4Hr6+p/WtXXmav1u/r1VPF0dvUgKrAXXS4Vi2loEhiYLeGzACQxc8kEB4xo7lFt9QdceI/AEb24GAOeB6V5upMebjHy7fmPy87efl9uKuOkXU2NOouaLTlUgt4hWSWuNbUMoBDf63aSAMngVPqb2qRgj9K0zF7nhW2ATaWlXAUjBEKYY/8AN/zCosnQUcdXur8t24Bt2/M0BSCIicCGP54rbpvUr63N9u7cV5HmDNJMQJ9TExNWu0+ra+06KyGTTqrBzbACAI9ssTif3JAnjdB2imumvai2GZun2LaqN8E21C7CXlVHm3RyOfXBipIlUUVrQ2TyxJOBJJJgYHNOLTQKO6jdu+ChfS27SsVZWUKCZSRxnbH5RHIpXM1dEycvJPvFGadeM0JbX1oqxbj6UaF5DG0azcvdqGN7GKXdV6mLdsse36n+9S3RVGDk6RD8R9a8G2QDM/KO8/2qndI6Vc1L45dok9yxr2lsXNbfifc+ir/eup/DuhS1f04QKEUxHcmMMZpacrt+hvdNhWKod21Y7/ZrelUWTkBF2iMeURA9yRNGaW9egEqAsYXvQnxKB+1WmbCwRPvTNrqlV2sDJisru2e5jSxRSV/19Aq1qdqn6VCrluTAJnFQXLgMD862dgGHm2jvmMfU8V12V+HX1DLV1SQokN2wZP8AeaB1Nn98Mggc8gx3xzzR+kCAEoBt9TIBxPpx70HqbwuCQgJn5lJ//XejcUDjbU3XHBBe6s1kuqCSyT/2+v2/lWNJqSirK7VjnPLdz3qRtASVMR6nM4HtxRDceGy7SVwT+kioSfJc3jqkvqF2LCPBIE9iKr3xe7WApTjcD78HH0oW2L2nvqCSFiDAkRP96O+IgLpsqAfM45+k/wBKhzuLRbiw+Fni29UXuEdCuk6ZVOSdoP3M/wB6IusBcX0kTWtrTFNsmVA4iPy96jhS52knEyZ/rU1SSKJNOcpLh2NtXpVcRmRwRMj6HtUDqygAliPXmmGnujbj0qO5bNS0mJRm15XwQK3oa9WgJWcV6goNxPmt25q3azR2QWU9XubgpUiXPFtiF3eJDKSYgcbiOTVLunmrEfifTysdNsbQsEEqZaEAbd4cj5SY9XJnmdNnl4oaay1pWAVur3m3O63Cz3GBCgm05E52sqmO8iCImhNNbs3CS3Vrq3E1NwK7M5JTw023BDnYx843TmAKis/EdkCLegtL+7a2rblLgsu0uW8Ibmj6d4Ik1Hp+qputG5pluC3YSzDspnZcL7pa2QJBKREheGBzXUE5pBji1GqK66+zgKLU3Wm6kKdr+sbrnlxEfUF1Y0FlpJ6rcbAjcLmQ24MuW7DmJkNwZik2m67bW6WOjtbGtqjINoUsrMd8BNsmRiPwinB65ZayyrpUt3GkBlCxsKsInbMiR9dskzRpC2Wa92E6VLL2rfjau4xhZQsSEztgAzws8djwKXX1QXGCGUDHafUTg/lQC1PZqxCM3aD7VTG4BQyuAKxcaKOxfTbM3XHO6DVO6rqH1N0WkyAftPcn2qX4h6iSfDQyT6fyo/oCm2oHgme7dyaqlK9h/Bi8Na3z2LD8OdHWxaMEksPM3vGMenJ+1M/FUMNslgwg+4IOT6d6F0N1s4PsD9PT2/qaxdvNvACz7e/aha2ouU3qUn6lx+IIfw2PG8fqK2taBVZSOCCY9Dx/KgTe8TSuRhhkD0Kwf6UZ059xDf8AKP71jnusc2o1F7G4cLJ7CoNWAxV7xgAeVPb1J9f5Vr1PVraG45kwB6n/ANVWrvVTeugurMnEW4kDtE45/wAFBJ9h7p8Mp+f9+/0RdOldXsPKXnITaSog8gjmOZBMD2PtDMojiVYFe0AjH07Vz/p9l1Adlz3yPvT3S/EII2keHmAzxs47t+H0k+tHHJtuU9T0NSvE2/uq/Tksb6kLiCfYQSf1/nQeqtu4uOQAxA2LPyge/wDEc0HpdYytFyd54kLBHba6mGH3rW91bcxRZBmDu7duKLxBeOCcZeVfcYabWLetg43RBBpPeYretA/KhMeuQYmgLrNafnJMEfrP6x9qcFw0OMjbx3xEj6wRio1ahnwlidreLuhjduykzP09TQPTrk3G9AoH/cfT7GtNYo2719jjv/grHw4u5nMSSygfXPf71N7izio42y1dEVBO/gDE9/8A1UnUW8ynEEER6QeP1FH2NMNygEFQDt9cYP8AOg+uKqmRycmr2qiYscinmv19+/0FF24Jj0r1R3WA+9eqo0D5qZZmrLpvh/R3du3ViwYG7xmS4M2rbmCoSCHdkggzsYyIikOyJq+WTZV7YHSbkggySSCVCoTujYV3QTOAWz6VpHlFIUdK+HtO622bWW7Z2k3FbaDIuRCkkcpnIwfWcHWfh3TNAGvtCA0l9sEqTAWHmCAOeZBHcLLowq2bdt+mXHMCWhtxcMRMASMBhtODExFS9Pu2LqsU6WW2AB4u3CQTn1kE7bgEe3fmSuVP2yE9E05VF/a0O9o3QIRShaWUMTO7aCeBPfMaano1q1b3DWWrhBjYsBoDhZy08EsMZCmj/wBvRTc36EgO0CV2kArbAWdogzbYgD+M0d+zWiy+L025Mydu4+XftiB6T6zIAoiml7sHs/Dllmi3rbbAqz4AaAuYYhxmI7ev0KvqNlLTsqXFuqI86iAcA4En+dNTqVGp3LoSFA8qFCCVBTY20ggfIwn0bkxld1Zt3hLb0T2nkgmLh8RiAwCg+gyAOxFEmVzinx/YCF/ErfalXVur7VPrxFEXtYFzketJtLpW1N0ufkBx71DfZE4oL/KfCJvh/Qkt4r8niau2mcEDgcc8Uq8LaIrysa7TSJ8TXKyzj0kAn04+/t/ehNZqAmWMwMERGZ9Pt+dB6MzgnEifqPeidWswPrk8QO1CW8m3Q9b4iXlUFRP6Mpk/nNW3oxG3OIGD7f8Aqq706z+6uKg8xxH1mrL0/RwoQ5JgEVk56WVpHq+l6mMeki5veiv6mzc1N9iqlktnaAODOST95/KtOqdO1Kx4dpYA4Bj7VeFcKCZ2x2/TFLeq9ct27csREeuf0oXjXc7/ALnMqUEkl9yj/Duvv3muLATwzB3yck8QP8yKd67VOoVLo8onYY8nm5GeD7GlvwteW7fusFKi5tKgiQ4JKlhI4xHriferU99PFNvy5XJ3bhMKe+cng+57TQSuMmkFH4jklJTluU+85tA7CdjGSk4niR6fWpNNqWaGUmePr7fWnPUeiqB2Uld235hBnsCYGCPqD6VVhbaxdNt/KrwVM49VYHv2+xqtno+j63H1C09/n73LBrHLWwz8zg9/T71to+owxzgAY+wWfypUmo33FtE8sQB6MR+tb39OyFgRJM4H59vauTaG/CjWh+0PNLrp37j5SZA9Caa/Dp2qCOfEJ49Dj+VUnT6gqpJEgMn3kkf59KufRrh8ERE8j9atxszeuwqDpd/wW/TugUXM7lBETyZBH6TSjrPUMM5EQJiZ+1bdC1tti28/6cmDwSO2arvxXqN42g4LeaPSZ/z6VbOfl2Mrpum/99Mv1+XJvrddG2fSvVW9f1RF272AxivVFsu0xOZseavz6XUK6o/UbMiWghJUoUbuIDywK94B4yKoUc1dNJqNIm0np12G2NLhnkqfMF3EeUkqO/zZmAK1TxKYzexe80dTswJUzskqZEAKP4Qsj1A5gUHobdxdS6ftiWw4VjdXbtfzKokDv5mwRypJ9ag0h0m5J0N/cOVG4qzRO2GeQuQfWAJmSak0baVQ3jaO621zuK7gR52baRvgDw4HtnPBqQJP3uE9QW6bDeJrrNxV8wSZYFnBlABjJ5EeU9hIplaGpN5bVvWo283DKhf/AOcGSqjG4AQJ7EfUBm0h2/8AA3gNokwQcAJu8rfxCYju2Cc0Pct2AzG3p7jBdQjKSDt8AnaEIduWeRJ+kiYqQH73Yff327tmNeoba1rxEIKoltFuKJJEqTA99sSeKD0ms1F3a7a6yrWXfZuNsOPDJtbgIg+XMZwViZxtftaNGK39Hft+VmBJc/KCI8r9mwTjOTHAqHxTq9KYOnsta5wzFmPpksRA/qfaIbDjFcf2wL4jtxqHspcFzzsCwiD5ucEjPOKsXSbItWgI7VUui25YtVs09lu9FD1Kuq2Sh2NL2qk+9YW7mp72kAzUBs0RTBx7BljUkVJpdQ91o2gknvx7zQLN5TTDRK2mti8yE3CwCJyWnkR6n+QNL58ihH59vqPdPj8SVdu5d+kaMBcH0LEyCT/g/Wm41IUgEjPH3xFUzpHXZ2mNrOIIeQ0rIwCc8fWfWmWp6oQ5BjaJ831j7cH/ADtlpU3fPf5mnOPpwNNcjNuCN9DByMn+n6Gq3r/ha2077s5IwcSPSO1A9a+LxbWZyBtAHPriqdqPjK6zTED396Lw5veJ0aXJ0K1p00/hKABBPGDBEg47z+VMdfdBTepAKqQQAflckGSO/fjhuTXNtP8AEbPctSBG4ckgCZG6e0TM9toroek1iOzWnASIYNkenlI/hmPTBPNU5IST3L8bVbFfb4jY3NxgA4VZwACSFEzABMx6/WnN4WtVba0SFaSE7sHHoJ4/nNBdd6Crb3WSzbi22NoJJIiPaP19qp/TtVcsOQWiO/l3ESPl3T6D5cxXKKnui9Tppx2YSVuW7gDghlIz6weQe9XRNYlxWzGDHrn3qsdclylxSzL8uQYnkkCOD61N0k5G6hlseu6XKuowKcnujJ52SB5lP15A+wJ/Wrb0UmNvByP/ALDFUzrDLuO3tVo6LqgxZvof0j+1TD0B65+VSH7rziT9RFVzqd4CVB7GZ7AZphqOo4OZiqP8TdR8jetyUH0/Ef6VfGO5kSytRaYq1uoF9pUHao2ie+TmvU3+Fugm5aLElQT5ccj1r1FdFF3uypgc10Rk14AjV2JCKxEAEDOwAlM4U8wRLTzJ50e9WltV0ySRYvEknEgIBsMQoefmjv7+1aZ49D+9e13hux1mnZAWZyVySpfdA8Pc0eHI+gjio+mWNWyh7eqtBr4UsHEYRFUZ2mSMKQOSO+Yruuu6A7fBtXgd67izDCbmLbBJzt2gST+Yklrc6bH+nfJPrGIYREXOCszOe3Oakhvf/Y40uo1j21dNRahtzbdo3DZcaYAQzJIMDLF4gxWeodL1N9GV9TacEh8+WZ3DsMfJxxmZFKFu9OgA2tQTt8xkDzR+EFoiZ5pT1ZrAdms7hb7B43DPEg5xB+8ZiTwDf3+5ZrNzV+LcsHUqguK8uFlXFxvEfb5QZm6SeIjsBVA+JOiXLIt3Hu2rgu7tgtsSQFjJUqIkEY59Ypb1HWm4f+UcCvdMsbmn0oXuMwjojqlyN+kaaAP1p0bhHFR6KwYphYsKMtVsUZuXInK2QW9c3dJqVroOTih9b1Hsq/eobVyeamyFDvwF2bqSNwJAyQJ7Z7VY9F1NAVYoG3TBJmRtIODyeYNVxralGUGCRg+h5B+k0W+tIttO2F2gCTAC4U8e/Inms7q8d5IyNjoJp45Ku4f8TWZKsAC5A2gAhhuG4Ge/Y4x+dKOray5bGy4suqj8QxnJ8pyTHf1pIOqvv3qxBBwQTIjjM+vpUtjSm7BYwoySFkAAE8SPYfeq69Rmiua7UG5cntXRvhvomnfT+cA7uRwwxhge/eR9PrVE6doWuMWVZEnAyYHeOY96uHT9abQiMfoPr25A5rs72SiTjXdk3V/hvTWbRKht+CDvJUCIIImJOf0p78M3Re0iq2WlgxPsduCRlozjuR7Ug1nVmvDYQMiY5IiPUcGZiaz8C6vw7l60zABoZUg88SO3ECPpS8lJxd8os4qi327K4DMTJJAleN26D9vyFUr476MQVuBYng42/n/nb0roujsW2DkkEgcyJyBMDEYgY5n2MA9bs2rqPZf8anZ7GIke4NdF000Tb3RznomtZW2OSOQd0wAQcxIyf6DmibuuKsVMSDEiq1rwyOykEOh2tzErgkyZzgxxmiPF3EE+g+5irsmK9zT+Gdb4cnF+g/vrIma002uYK6g/h/VeKXXtQYiaxYfbDehmoWHYan8S33dlmXVyiNMG4PNJ7+vtVZYnWarYh8i+VfoOT9z/AEqH4i6kQgQHJ/l3rX4WDWiLiwGkRIxHp7iKvhi2Mnqeu8y/c7h0Ho223tWABEV6jfhXr+nuWcuttx8ysQM+08ivUHhtcg/8qL3TPnljGasen+Ebz7yGt7Eui0zEkeYhTgR/zqPvVcPerlds6BFK3G1VtWeRZIuC3AlS6yuW27SJmJjNaBgqu5Fb+BtVIgW/NxLxiJ7iOO3ftOaGv/Dl9d2FOyx+0PB4QMy4PBPlnGPQmiS3T7i7nu6mQtslJLKLnh7X87KcyqCY4GMQAKU6fvUbr/hi0JZQN5u+I2CGEAbCvH8Pc1xDjH2wi78J6lRLeGFgkkuYACliTieAfr2kZoLqvwTq2MKbZUMVJ3EeYEiMicmPz+9Y+ItZoCp2m9424E7i5J/egEMWB5tEkGZlfegddp+mSSP2hCWICmQiwrmJNsthvCHc7WB5JAFsux4ktwTTfCN1rNu8z20W69tLYJJJN19omBgAAk/lzMOR8G37FtrjFCiC2WIaDNz8O1gDI/t9APd6d0rw91u9fk7gu7MFbUjcot93IxPZswASJo1AYwQc4Pr+frXRR3USpUObN/aK9cu7qALE4o3SWIyatszHFLc2uaWFzgnIpfeubKbXrhIifpNLH0DMcnHpXMmD9SHp+sJf1gMRmJgfSl+p1rMTJ9APoOM+lOksLZX5ZmfXgCe2R6/akGpHmE94I4wO3Ht2pTJ/nua/TV4VruS6Zs80z1JC2zECAfy4kicDPvxzUPRdJ4jhSBDHHlkSccDt/an3xBovC08gIGlcDkBZJg8RJXHtVEmroYRj4T6Qy22eflUHByQzbTEfU49Ka9X0q3A5naWMsbaEEkCMJuC7Tg49eMxSfRXbwQHwiQogsCJggQD694+sSYFDdR6rcWSyEHgkwZAxBHsRz7VS1JyGFVCm67WL4Nz8SmDPMn+471Jb1hF9HUAkMAJ4hsH9CaQ67Vm4c/5iKjFwjHamfCvdi7nT2OyW9dJglEEjdMlgQCSP6Y9VHetm167gs7vLPkIJBLHnIzCj9Kq3wP17bBXarjEkblwO6nB9frFMr4hjtZCQJPzBQJCzxAOSZkLiRnlKUNPlGovXuA/7QelK1pdTaHnXF6AfMMBXPuOPcZ7VTdNeOD7V07T65lUkNGAB5Zx6YxO319fzpHxJ0gWtty1/pOBj+Angf9J7UzhmmtLKqcHqQHvxUy3gqbjxFA2ruKD1mokbRxTVFTkzRmN25/nAq1dH0xY4BgcfyxVb6baPIHOBXXfhfong2wzjzmDEfL/5qyEbM7rOoWNW+WZ0Pw/5fPgnt6flWKfTWKa0ownnm3dnEZ5q+ftmt09kXGFhwq7odbjkeGlqyT5jt3AbMzkvcjggUNhzVpVtEy3Q+tvEFFVVIuknY8iYt7SsBYUkZZpiAaWZuxDdTotc11wbWnlAobaRtixdd0BXd+JlZQCMqvaCax1J9dtW01jTobhe4sM264bG26c+K26AoAnnd6ndS7rd3SJbutZ1mod5LW0IYAkQqTcddxCq93mJAIwTLY1up0DqP/ktQFRz4dsC75VcQzBzbn0wcwGA7Ewy2MbM27nUnvakjT6c3Is23DFG2kWibTIXuHadu0ggxIX3FT9Yu9Se5Zttp9OzG54tvacFrC25HmueUbdgjE7veqp1/U20Zf2XU3HUgFyWuhjcE+ZtyqMqQBExBEnkgHX3rjIWuuSi7VO4yq5wD25P50Jc3R0zT3dat1LQXQlmVWj96VXbftWe74PiAAgYO1jycwdS1urtIq37Nm2txHRQo5HlUt5XOVxtJxDGARxStPffcCHeYidzTByRMzE00V2IG5mMcSSY+k0cUJZshNbSiVeKhtNUrLNWiLPTn1qVGNa20ip/AmuBbQr67e+VJAkST6T9M9jVcBzAj2P+dqc9cuHeVA4wefr/ADpPZxzkUlLeTZuYFWKKXp/JcehDam5ivBz345AGRj0NZ69p2c2k8rC5G5iCpENvgBv5iDIM8mhfh68fIBJjJBIxnEY9B+Xpip9Tfb9oUMEeVkzBn1JAAzPfkRSbtTHElRsrjTnwLrsiQ21wCQR80D/mMEcZkEjvVX6xrXuTtEIMy0b49GbuauPVtQBbi4CVIBVGBMH69x6ZB+tUvVXGuttCQO5jt/449cVbh33aBnsqQoBrdx37VG3Jrey8H2OD9O9NlBZeiq1rw2X+HcRj+X6/+6t2h1hI8qoTuVyGUEtG4RMk5JGPULM0FoUs3WAtKzMcbVGSsCQwHlw0EHHJqe1pxauCMbux3AqYiMz9fcfohOWpjMU4mdddZgjrc82C1rhF8wEtxuMDGO3rWdGQ9s22AdWO3a3YSDiRAzxOaY67TIbW7G4zPt5ceb854+Uc1XOnaudy5knyk/KYMmSYAxOarjwW3ZUuoaU2bjIZgHyk/iXsfy/WaAgsae/Etl2uJMyVP2g/5+VHfC/w/wCI/m47n0HoK08a1JGZ1GZYrvsOf9n/AMP8X7oGxf8ATHq38R9h2roJeaHt2QqhUEACAPoKwSfSnYxUVR5nPmlmnqYWrj0r1QW7leqSrc4ozc08X4S1W0MLYkhCq71DsLgWIUnsXUH0JjsaQN3q03UsnP8Avq4GAY/jJBhX27vFGSxJMSCVMEkUq2eljGyua3oOq8Q2jaIYAEqXt4l9g/FElsAcntNZtfBurIB8NcgEDxE3HcWA8oMidjc4p3a0WmFw3B1i4G8ikwwdlbzFd/iYAIAzIByQBmpLbWbimeq30Y3YlrrkbRdu5OZyhRg3q7epgBlJJUVtvhTVhgpsEMQzAbkyEcIY838TKAOSWETNMNN8H6tZ32ghAmGdNxG1mEKGJMhGjHb2MO01NrxHRup3Gt27GxLilVZwzM1xQY3ZuqjAEyQTJIJNeCp4rf8Ayt64TYBF3dcA3i5i2ZcsVALH2mQPWUBkaoFPwrqbS73txG4sJEqEmS3oMcye3qK3vdOdLdu4wG25O3IkwATjkfMPzqxqbSFgOqXHJWN58wkOHB85J7DAySv0FRf7t03lRteXRYO0TtypkLJgERExkEesVYhHJG3/ALRXFoi3WLVniaLt2xRijkibTaQsJleQIJg57/Sjks7YkYPFCIgn9KkLR60SKJblI+Jsam5zDQwPsRH9CPtQ1oYwY/mfzov4jaSjcnIzmByAJ7c0Do7W5grOEBmGY4BiRMDucfeksi3PQ9PK8a+n8Fn6Xr0FpiYL4icfTjkSP5fSl3WtdcY2yqhVQ+XyRu3ZLE95IH5Ck9g7XjDDv6GP8/WmOsS66BFSCWlVEySCDOTmBVGhRlYzdoY6PW37hyqj3K4Eg5An5uTzk1J1m+qDaWG/b+EllJM8NA2mckGQZ/IrpWmvbACjKTGYgg8sORDDsTPNe0fw9cvPuNvykiDcYqywZ+U/MTgcfiqtyinbC3o5/dtlSQwgjkVrVt/2k6IW9RbjaN1vO2eQxyZ9v5VVFFN4564qRRJaXRcf9nWqIuOI8wWQ0kHkDbzwc9jXSNQ5uIDuIhgSDEzAhgYn0/OuQ/B9wLq7UsVkkA5glhEGMwfbvFdS09qJgQDg8jzcrn/qAnHFJdSqmMYXcQbWoFT15nkATM1TzqBbLbCZZWUDfC5MGSPmxI2jnv6VdtSBGJg4+nfviPt/Wqj1GwN3nMmRzlRMcyIJ5+59qrxPfct7bEFu5uIW5CsSJJIPJjsYjn6g1euiaHwkjvXPNZp9sMsECCQGJ9D5iOD+GKuPwf14XUFpz+8UY9WUYn6g/oR9a1OmklsY3xfBKUFkj25/P5LIVIrdTXkFSCO9PHmjUCvVKi16oCRwDWX4kVeOnajUALau9KGouFhN1gNjMXCq0i3EqCEySABMDzTzq40k10XQbfKH60eUK7GCwrNJ3G4wAcBc8xxndFJs9ZGNI8/Un2tcvdHkxuu3bnlDC21uRLWo5tRAM+Zu00u6kL98W9MmgbTi4bjC2u1RcbYjggtbkqo2tkmd8AgQAZptFd1Nq6z9VUWt4tk3NoDBrRvDcS8BpYoQCYJbPYqOs9U1K3x/xhv7CWS6rIZ3IEJ8pMNtG2CZgDsRUEydIa3HuDwX/YEO0tY3KUY3X8J7EfIZMqWWQwlPemGo1Dz4x6YLRS6btx4ImAAUfyABSWUkRnd2kmqnpNfdCqouMFVg6ieHDFgw9DJJn3pwvWtSyFHv3GVpBBaZBAU5OeABRpCmTIiz6XTuDda509SP3rlmIPMGQXHnKBX8qlQZOFrYaW4j3tmiuBLigBSoPhzvtj8JjM8wTtnvNV0db1Eg+M+DPPeI/liiT1/UGT4zmTJz7k/1P50aQs5L5/seZCjMrcqSpHupg1vMfSgW1JJLMZJJJPck5Jrc38c0Ys47hhf3oe5dND3bpqNbzY9PSos5QFnXUG2Y70lQzg5p711eByKTWFzM4/WlsuzNfpN8YV07SF2wDjJPOP7+lMrAFvUWQ5YxDEbgsQvEjIGfY0ToYs2nYsA2Cq+YM5OIBAIEc5iq3qxcvXCVtls9hJye9Krzt3wPtaUdIvaiyykG2SQVmLrbllsLM9zP+CmB1sAnxABG2BJbcMQWJECO9UnpvTW0xLX8XFJbapEq22QSwOTHEcTOaF1nUvGIGnDDuzTtAJ7mMZ7E5x+SzxanSe3qXcK2K/iTUm9ee5AgQCygxu9N0ZI4znHJpUtdM+G1QWWtELsdG3yRB3AiZPJjP8q51e0+0kAznmncE07ilwKZouLt9zGnuFWVhgqQfyM12fp2oIAfwmgxCssEyPmggTBPMzFcftaXueK6N0XVsdOpUNuZQCwuCZAIJeRAQheJ4xQdZHyqR3TTTlpGGv1PzNAIMHkgHgkEAyBzJH0qum/KsCqsfLAhwFhg2OJGIIPMnvmidXqNu22GJLEKN3lgxMSfKYAAwaDtw2ZJhfKYyAWLkc5MnLfWlMcdO4+6a2Atao5nybSACrDG5tolo3kn69/SKT6HVNYuh1PmQ7h6Edx9xj71atR0xjbBUncPMYAgAyvPrtgR7n1qra7TlW4IPenccl2F8i9dzrmm1QIBBwQCPoRIotXmq50cnwLLd/DX/wDNMrF6Of8AP/Naqex4qeNKTQ1D/wCZrND27teqQEl6Hz+3Jo09Hvyw8G4dphtqMwB27oJUETtz9KCbvXRLnT76C5cTqWn2b2Mts3zthzAUlT+5XAwxW2RmIRPWlPt9C1AQ3DYcKoYsSsbQkBpnjJAzz2mjNJ0HUM+wWLobGGQrzEfPA7irZ1fSat7OqY9QtXbSf6iqibiGcLMKmJDSWB/iHrRd99V44T/eFjbce4wYKgVdjACRtJUNIIEkSGJkyTKKplTtdLvRbbwnIuf6cKTvgSYA7wQY9KLGguhQxtXApMAlGyYJgY9AT9jVk03RbypajX6YeGxW0JQwrFrbnKkwV2naZkEzkVHaOoutZa5rLflvMiMNm9Wsq7K/yg7WMiWyZEg4o7FZQsUp0fUFd3g3IiZ2nj6c/wDjPFajQXhum1cAUbiSjCBEyZHEZq32ul6x08Qa60y+Vt5ggFNrk79nCu3PoJPBASda119CbTalLysCW2qpXMrElJ4k/UzzmpTAlBJW7/YSqtbBTWqnt+VSLRlDMKSPet1tGJipbVucmt7DgyAZrgG/QT9VWkdgecA8Eifp3/SrP1Kxg1UdQxVpHaqsisf6SWxYPiDVqT5TIxECAAeI7eoqTpQRBtQk3bg8xzgT+E9/eg+nOtwkky0eqgRGcEHOO3aaAu3QzQs4JhgxBgkQBPHfPvSOjbSa6lXmGWr23CqO4UAmN2CVkDDMY7etE6Sy4IaDbtqJYjYVbMgTBVhAA/KqvfY7onPH9Ke9OKhFUHH0IG/1PqAYo5RqNBY25yDtbda8oW2weXlohfZV294Hv3pZrOnOhG4CDwwIIMdpFObshuyrMbgFDkCJxMSTDYJjced1Ye4ryp3EDBaMSADOJE5n6UOObht2B6jp3JX37egNp+nSgZiEtzBaJxMGFHP5j9DTOxfKadLQ/eAMxVxuEgmQpmIwJg8TQdzUvbXyBSCTll3BfQRxmMiDz+Sy65VQR9YECPQiinqyr5FOOOPC0u48uXizqRwQQZJ2zEnHrGJn19qcaWygG0DYACSDkEETIGeYIzxH51bpbvfZlQKzIjXTv3QqpG4AKCSQM5OYgZ5m6J1dXI3bpkE+ZQInzRIk/TP9aqliaVjEcqLfebba8qoNxI3S20EAR9RkZiKoup+bcIhuwjBAAIA5AnP3PpVt6hqVe2cG2q4jM+U8RGOZzVUuDxGUKDLTAfHbEn7VHTp2ycslpstfw3fPgoPYx9iatepQfsiN5QWc5hZMbo7bo49sfSkfwr0hSvhksBbtliV/6gWJ8rdix4zHam+rf/grUNPnPc9gxAgrOJ7EjmtdcJHlJxTnOa4d1+ovt6srII/SsUH0S811SzEEY4AEHMjE44P3r1G7F5LS6ZyLbk1b/wDePTiysNI4YGTwVI3qY2eKF+UEemchpkVcLRVm1SlHopTotKa7p0QNJdgAgeYiTkjcRdkifUkxEERDKHVdzbQQsnaDzE4n3ioEWp0o0hbJKzdEqSK8lSKKkoZ5AeJxU9sVqgqZVokA2ZCzUqrPI+taLRNt4FSVskQQIqGzaCzFbMfyqNrsVIKsj1dztVX6lZnNP9Rcmll+CKCW4zheliESK8GqS8tQ1U0aUZG9nmmOp1WE2gKV98z79hS6zc2may98lgRz2wP5dzQNWy+E9KYd4rXXUf37Zgd//dPXcGeQCZABiM+n5wM9veoeidNhSXB3NjHIGJBz+Y9on1J1i+YAgQTkbiAZ4EZOM4HrS8pJukaEU1C5csji5dQi2hcqDhSuIPcTMmPvFBF9xBIiR6HuJ4NWTSayzZtqSFRygYhY99sR/eqx1HWAvIzOfpgVGOTdqhTLFXq9AC6zWzuR2UmJ2kg4Mjg+oB+1BM5n6UXc8xjv+hrYaHiTTCdclFXwPeidRe7AYyEGRIHyjDRyW7TzjnGJNfcAayVlWlZ3SWJMlsx9OfShem6VFTfvKGZDbd0QcztMjAOSKL0d9b1xCy7dkEsxYu0LADFvSAPpVcIrxLRGebjidlu6Bfbcyg2wWUqTc9DyB7/Sn1i2P2NAVnztB83bcYHbueJjPBNCdK0T+Y2WCNC+beVIE5jMR3P0xRF29s01tSrGSx3Qds7nwCDyQRwP1mtBcnnb8v2f8oV9CtsqMDOG4MyMCew7+mK9UXQrpW2fLuBbG0RGBjBI/L+c1ijb3K5xuTOW27dEoKytsVILYpY2pMytSrWFStwlSVMkQ1NbqJUqVUoipokBrda0RJqWKkBo33xxXvEqOKxFdZGk38bFRXGrKrmPWtdua6zqIWJPahdR3ou7jgmtRaB5qA47CM2poe+lNrtoAmgntDNA0OQkH9D+G2vruJ2g8H8+32ovWdHt6RkIYu57sIAz+EesRz60/wDhVv8AhkbusgccAHn1pd8QrOe6nH3Df2FIvJJzcexqYtKadA9i+CMwZM5EkkiJzgz7ihtVl1BZjuz3AKgxt2zJJMmDXtOsqRx6EduMDsBRF+3thwT5TuAORIP5n7muqi7NLyivWj99tAMMQFE8e1FDS7RsZCM5JXBxnIPNCdRuHeWmSIMn15o/W6hm06GYLAExjl2x9MCrKdIVU9yFtCtsBjjzSMEsIyZXmKE1F70gCRHMY9s/+BQv7U6lvOxkmZMz2zNaMPJyY5jtNGo+oGquDN/UbjnBJzEicR+XtROn1+zJJJJyTyaEFkVi5b8w+1GlRVPzKmdg/wBnXUwxMsBKfiKjgyfmOTjtx6ETD2y6nRoxEmWELBOGft35OPf3zzH4bwBVv6U5DlRwRx9aZj6mJmem416/ygroGmXwsyJY4ICkcYKgCPpAPtWKOBr1WtibTk7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7412" name="AutoShape 4" descr="data:image/jpeg;base64,/9j/4AAQSkZJRgABAQAAAQABAAD/2wCEAAkGBxQTEhQUExMWFhUXGBsaGBgYFxcdGBoaGBYcGBwcHBgYHCggHBwlHBwYITEhJSkrLi4uGCAzODMsNygtLisBCgoKDg0OGxAQGy8kICQsLywsLyw0LCwsLCwsLCwsLCwsLCwsLCwsLCwsLCwsLCwsLCwsLDQsLCwsLCwsLCwsLP/AABEIANwA5QMBIgACEQEDEQH/xAAcAAACAgMBAQAAAAAAAAAAAAAEBQMGAQIHAAj/xAA9EAACAQMDAgQEAwcBCAMBAAABAhEAAyEEEjEFQRMiUWEGMnGBQpGhFCNSscHR8DMHFSRicpLh8SWCskP/xAAbAQACAwEBAQAAAAAAAAAAAAACBAEDBQAGB//EAC8RAAICAQMCBAUEAgMAAAAAAAABAhEDEiExBEETIlHwBWFxgdGRobHBMuEUFSP/2gAMAwEAAhEDEQA/AOMM3Oanu6W4hAdHQsAVDKwJB4IB5Bg59qHfvXUXs9WNsoG0wFwFWK+Vi2UZmYAHdNwmeJAiCYaSs5yk+/69+P61MdHc2eIEfw/49p24IB83HJA+9dKB6qymLmmZrkz5XkKtzlHPYOFwPUe8U/R/FuoRWC7Bva4xlJzdYMwEmAsgY49ZgVIDSQn04YgkBoXJMGAJC59MkD7it7VtjO0MYBJgHAXkn2HerBq/j3Vt3QSrK3lJ3bmmYJgQIEe2ZxEd34x1NxnL7HW4NrIQ20iWJEBpE7iD7R3UESC0hOLVyA21tp4MGDkjnj8Lf9p9KM0+mbdtAbdMbYMzMRHrOIpp0n4q1Nu0tlfD8NQwAZASN26czMnc3/cfWiNR1i7fZGuhCyFdpggAKWO2AeCSJ/6R7ySF8jVAllWBKkEEGCDIII5BB70dYEe9Q3Lhd2uN8zsWaBGWJJx2yayt2KtQnLfgZ2oGSTNTJdPel9kzRdoH7CiTF5IIF2jNGDgihkQYx9Iou5f2IYGY70RRJ9kQ9S0Vq8PMdjjhwYIj+Yqu3tReLeADuY4xwfQg0t6p1MksJPPrVm/2eaYm+t1x5UUmT/FIApLqeo0qo8s9N8G+EvK9eXeMd6+foWj4e+BPBTxbh/eGI9j9DVi0fTyATcQN7gkH8jzTG7fNwhn5AiB/M+9YvXSBgUikkelefK1pf4r6AR0R+a05EngyR9INekm4MQ4GSMgr7/eidGDGRFZuXQrSsT3HqKl8Ha3bXIQ9uVgyD2bvUNjTlD/FPI947TRzMCo96ENwOJUnAOffiofIvGUmmuxlmssVI8jrxR95QYfHoSuR+XalrsoAkA+5z/Oores8N1VTBZsZwfaiujnicv8AG9vbGv7OnzLk+/8AaprF2oLbI4JLgN74FaOxX3qdQu43sxoXFVz4p+ErGsQhlCvGHHNM11OP8xUw1AI5otSZXolHg+cfiD4N1GmulCpYfhZZIIr1fSPgq3IBr1EpMF6L4Pjh+9XBrHSmcKVv22kAogYmStsQBcUk+fxBwDng+Wag/f711Wzc6oDI0+kfbclbx3eZxuAUN4oIiWTtAUA45vEkVZrPSdsh74aflIG2NrcsEnnbwPUcGRvbs9Pa85Zr9uy8GzMhTglwWKEkDyARmG7mKddP0vUUtW0t2NNctLat7bhCmUdWufOXHYkNEfKsdiZ72v124i5b0qsLT6nw9jHy+IQygbyJ/dzt4geoESC6EdrT9KcgK+rMlcQpaN53YCfwRxPrzis/sfTwbYDXlSHJZgSxabZVflAjaX4H4kJ5gWGxf6kyI66fTkMA2EVSPEXHyusEqm4gfxQRmKh6PqOo4tW7Fp/ACCX8yjxLCqjSz7T+7UZX14zUgO/aFs6G3qDDO9gbhEkNIAAIaBgtPbt7ipuopZDA6cXNkQ28RFzJKjGIEYMmo7fW9VpfDsPZseRSyh13YbehJKXImd47d6M/35fcQ62tpFweUOB+92yY3kBhtEH3YmZNFGxXLpS35BBZPpWyaYk1PabianUTVyRnubNbFmME4ozwjWlu3P0oy0sc/aioolJmlu2Fz+lKus6yEIJ83Gad3VAyfrXPfjLqgY7EMn8R9B6fWhnKkX9JieXIkS/CHRLnUNZsTFtDuduwHA+5P8q7WOnJpB4WAMFeMj196q3+xjTLpdHcvXo/eTcWPRVhVPvIOPerPZDXib13DN+EcKOyj2FZGVpyPoHRQlDHT2jz9W+K+3IausJUeGNxJqdL7gA3Vjd8se1Q9MXb+tE6y5uFtf4P60Pawp1q0pbevcja6ckdz+nFRJfB3CIZf8FTL9JJpfqSCxggOI4kGP6ipChFN0N+nagOhnkGCPTGP0ipLMBvYgiougAbG3CGBJb34jP0IpX1bUb2i0SCk7iOJ9PrUXVFKx68koLZE96+FIDkbZJECTI9qV9VvtcM+EfCVgZmGMcECOJzRnQ0BIZyCxEAegHoKN6ooj17VLVxGoyjjyqNW/X8fkh03mUFWUL+HaDA7AHNH6fqwQbHUNEifQzQOhZRZnt5vy3GlbKQ+ASrfoaBtrdA+DHK5KXb3yWC3eB4rKPsae0/lQFu2UKgAktlR3P0oi47fiUj6gioTaKZQV0uB5ZvzWKUWLxAxEe/asVapisun3Plm8mTRA1N5Rm5dAOcs4Hr6+p/WtXXmav1u/r1VPF0dvUgKrAXXS4Vi2loEhiYLeGzACQxc8kEB4xo7lFt9QdceI/AEb24GAOeB6V5upMebjHy7fmPy87efl9uKuOkXU2NOouaLTlUgt4hWSWuNbUMoBDf63aSAMngVPqb2qRgj9K0zF7nhW2ATaWlXAUjBEKYY/8AN/zCosnQUcdXur8t24Bt2/M0BSCIicCGP54rbpvUr63N9u7cV5HmDNJMQJ9TExNWu0+ra+06KyGTTqrBzbACAI9ssTif3JAnjdB2imumvai2GZun2LaqN8E21C7CXlVHm3RyOfXBipIlUUVrQ2TyxJOBJJJgYHNOLTQKO6jdu+ChfS27SsVZWUKCZSRxnbH5RHIpXM1dEycvJPvFGadeM0JbX1oqxbj6UaF5DG0azcvdqGN7GKXdV6mLdsse36n+9S3RVGDk6RD8R9a8G2QDM/KO8/2qndI6Vc1L45dok9yxr2lsXNbfifc+ir/eup/DuhS1f04QKEUxHcmMMZpacrt+hvdNhWKod21Y7/ZrelUWTkBF2iMeURA9yRNGaW9egEqAsYXvQnxKB+1WmbCwRPvTNrqlV2sDJisru2e5jSxRSV/19Aq1qdqn6VCrluTAJnFQXLgMD862dgGHm2jvmMfU8V12V+HX1DLV1SQokN2wZP8AeaB1Nn98Mggc8gx3xzzR+kCAEoBt9TIBxPpx70HqbwuCQgJn5lJ//XejcUDjbU3XHBBe6s1kuqCSyT/2+v2/lWNJqSirK7VjnPLdz3qRtASVMR6nM4HtxRDceGy7SVwT+kioSfJc3jqkvqF2LCPBIE9iKr3xe7WApTjcD78HH0oW2L2nvqCSFiDAkRP96O+IgLpsqAfM45+k/wBKhzuLRbiw+Fni29UXuEdCuk6ZVOSdoP3M/wB6IusBcX0kTWtrTFNsmVA4iPy96jhS52knEyZ/rU1SSKJNOcpLh2NtXpVcRmRwRMj6HtUDqygAliPXmmGnujbj0qO5bNS0mJRm15XwQK3oa9WgJWcV6goNxPmt25q3azR2QWU9XubgpUiXPFtiF3eJDKSYgcbiOTVLunmrEfifTysdNsbQsEEqZaEAbd4cj5SY9XJnmdNnl4oaay1pWAVur3m3O63Cz3GBCgm05E52sqmO8iCImhNNbs3CS3Vrq3E1NwK7M5JTw023BDnYx843TmAKis/EdkCLegtL+7a2rblLgsu0uW8Ibmj6d4Ik1Hp+qputG5pluC3YSzDspnZcL7pa2QJBKREheGBzXUE5pBji1GqK66+zgKLU3Wm6kKdr+sbrnlxEfUF1Y0FlpJ6rcbAjcLmQ24MuW7DmJkNwZik2m67bW6WOjtbGtqjINoUsrMd8BNsmRiPwinB65ZayyrpUt3GkBlCxsKsInbMiR9dskzRpC2Wa92E6VLL2rfjau4xhZQsSEztgAzws8djwKXX1QXGCGUDHafUTg/lQC1PZqxCM3aD7VTG4BQyuAKxcaKOxfTbM3XHO6DVO6rqH1N0WkyAftPcn2qX4h6iSfDQyT6fyo/oCm2oHgme7dyaqlK9h/Bi8Na3z2LD8OdHWxaMEksPM3vGMenJ+1M/FUMNslgwg+4IOT6d6F0N1s4PsD9PT2/qaxdvNvACz7e/aha2ouU3qUn6lx+IIfw2PG8fqK2taBVZSOCCY9Dx/KgTe8TSuRhhkD0Kwf6UZ059xDf8AKP71jnusc2o1F7G4cLJ7CoNWAxV7xgAeVPb1J9f5Vr1PVraG45kwB6n/ANVWrvVTeugurMnEW4kDtE45/wAFBJ9h7p8Mp+f9+/0RdOldXsPKXnITaSog8gjmOZBMD2PtDMojiVYFe0AjH07Vz/p9l1Adlz3yPvT3S/EII2keHmAzxs47t+H0k+tHHJtuU9T0NSvE2/uq/Tksb6kLiCfYQSf1/nQeqtu4uOQAxA2LPyge/wDEc0HpdYytFyd54kLBHba6mGH3rW91bcxRZBmDu7duKLxBeOCcZeVfcYabWLetg43RBBpPeYretA/KhMeuQYmgLrNafnJMEfrP6x9qcFw0OMjbx3xEj6wRio1ahnwlidreLuhjduykzP09TQPTrk3G9AoH/cfT7GtNYo2719jjv/grHw4u5nMSSygfXPf71N7izio42y1dEVBO/gDE9/8A1UnUW8ynEEER6QeP1FH2NMNygEFQDt9cYP8AOg+uKqmRycmr2qiYscinmv19+/0FF24Jj0r1R3WA+9eqo0D5qZZmrLpvh/R3du3ViwYG7xmS4M2rbmCoSCHdkggzsYyIikOyJq+WTZV7YHSbkggySSCVCoTujYV3QTOAWz6VpHlFIUdK+HtO622bWW7Z2k3FbaDIuRCkkcpnIwfWcHWfh3TNAGvtCA0l9sEqTAWHmCAOeZBHcLLowq2bdt+mXHMCWhtxcMRMASMBhtODExFS9Pu2LqsU6WW2AB4u3CQTn1kE7bgEe3fmSuVP2yE9E05VF/a0O9o3QIRShaWUMTO7aCeBPfMaano1q1b3DWWrhBjYsBoDhZy08EsMZCmj/wBvRTc36EgO0CV2kArbAWdogzbYgD+M0d+zWiy+L025Mydu4+XftiB6T6zIAoiml7sHs/Dllmi3rbbAqz4AaAuYYhxmI7ev0KvqNlLTsqXFuqI86iAcA4En+dNTqVGp3LoSFA8qFCCVBTY20ggfIwn0bkxld1Zt3hLb0T2nkgmLh8RiAwCg+gyAOxFEmVzinx/YCF/ErfalXVur7VPrxFEXtYFzketJtLpW1N0ufkBx71DfZE4oL/KfCJvh/Qkt4r8niau2mcEDgcc8Uq8LaIrysa7TSJ8TXKyzj0kAn04+/t/ehNZqAmWMwMERGZ9Pt+dB6MzgnEifqPeidWswPrk8QO1CW8m3Q9b4iXlUFRP6Mpk/nNW3oxG3OIGD7f8Aqq706z+6uKg8xxH1mrL0/RwoQ5JgEVk56WVpHq+l6mMeki5veiv6mzc1N9iqlktnaAODOST95/KtOqdO1Kx4dpYA4Bj7VeFcKCZ2x2/TFLeq9ct27csREeuf0oXjXc7/ALnMqUEkl9yj/Duvv3muLATwzB3yck8QP8yKd67VOoVLo8onYY8nm5GeD7GlvwteW7fusFKi5tKgiQ4JKlhI4xHriferU99PFNvy5XJ3bhMKe+cng+57TQSuMmkFH4jklJTluU+85tA7CdjGSk4niR6fWpNNqWaGUmePr7fWnPUeiqB2Uld235hBnsCYGCPqD6VVhbaxdNt/KrwVM49VYHv2+xqtno+j63H1C09/n73LBrHLWwz8zg9/T71to+owxzgAY+wWfypUmo33FtE8sQB6MR+tb39OyFgRJM4H59vauTaG/CjWh+0PNLrp37j5SZA9Caa/Dp2qCOfEJ49Dj+VUnT6gqpJEgMn3kkf59KufRrh8ERE8j9atxszeuwqDpd/wW/TugUXM7lBETyZBH6TSjrPUMM5EQJiZ+1bdC1tti28/6cmDwSO2arvxXqN42g4LeaPSZ/z6VbOfl2Mrpum/99Mv1+XJvrddG2fSvVW9f1RF272AxivVFsu0xOZseavz6XUK6o/UbMiWghJUoUbuIDywK94B4yKoUc1dNJqNIm0np12G2NLhnkqfMF3EeUkqO/zZmAK1TxKYzexe80dTswJUzskqZEAKP4Qsj1A5gUHobdxdS6ftiWw4VjdXbtfzKokDv5mwRypJ9ag0h0m5J0N/cOVG4qzRO2GeQuQfWAJmSak0baVQ3jaO621zuK7gR52baRvgDw4HtnPBqQJP3uE9QW6bDeJrrNxV8wSZYFnBlABjJ5EeU9hIplaGpN5bVvWo283DKhf/AOcGSqjG4AQJ7EfUBm0h2/8AA3gNokwQcAJu8rfxCYju2Cc0Pct2AzG3p7jBdQjKSDt8AnaEIduWeRJ+kiYqQH73Yff327tmNeoba1rxEIKoltFuKJJEqTA99sSeKD0ms1F3a7a6yrWXfZuNsOPDJtbgIg+XMZwViZxtftaNGK39Hft+VmBJc/KCI8r9mwTjOTHAqHxTq9KYOnsta5wzFmPpksRA/qfaIbDjFcf2wL4jtxqHspcFzzsCwiD5ucEjPOKsXSbItWgI7VUui25YtVs09lu9FD1Kuq2Sh2NL2qk+9YW7mp72kAzUBs0RTBx7BljUkVJpdQ91o2gknvx7zQLN5TTDRK2mti8yE3CwCJyWnkR6n+QNL58ihH59vqPdPj8SVdu5d+kaMBcH0LEyCT/g/Wm41IUgEjPH3xFUzpHXZ2mNrOIIeQ0rIwCc8fWfWmWp6oQ5BjaJ831j7cH/ADtlpU3fPf5mnOPpwNNcjNuCN9DByMn+n6Gq3r/ha2077s5IwcSPSO1A9a+LxbWZyBtAHPriqdqPjK6zTED396Lw5veJ0aXJ0K1p00/hKABBPGDBEg47z+VMdfdBTepAKqQQAflckGSO/fjhuTXNtP8AEbPctSBG4ckgCZG6e0TM9toroek1iOzWnASIYNkenlI/hmPTBPNU5IST3L8bVbFfb4jY3NxgA4VZwACSFEzABMx6/WnN4WtVba0SFaSE7sHHoJ4/nNBdd6Crb3WSzbi22NoJJIiPaP19qp/TtVcsOQWiO/l3ESPl3T6D5cxXKKnui9Tppx2YSVuW7gDghlIz6weQe9XRNYlxWzGDHrn3qsdclylxSzL8uQYnkkCOD61N0k5G6hlseu6XKuowKcnujJ52SB5lP15A+wJ/Wrb0UmNvByP/ALDFUzrDLuO3tVo6LqgxZvof0j+1TD0B65+VSH7rziT9RFVzqd4CVB7GZ7AZphqOo4OZiqP8TdR8jetyUH0/Ef6VfGO5kSytRaYq1uoF9pUHao2ie+TmvU3+Fugm5aLElQT5ccj1r1FdFF3uypgc10Rk14AjV2JCKxEAEDOwAlM4U8wRLTzJ50e9WltV0ySRYvEknEgIBsMQoefmjv7+1aZ49D+9e13hux1mnZAWZyVySpfdA8Pc0eHI+gjio+mWNWyh7eqtBr4UsHEYRFUZ2mSMKQOSO+Yruuu6A7fBtXgd67izDCbmLbBJzt2gST+Yklrc6bH+nfJPrGIYREXOCszOe3Oakhvf/Y40uo1j21dNRahtzbdo3DZcaYAQzJIMDLF4gxWeodL1N9GV9TacEh8+WZ3DsMfJxxmZFKFu9OgA2tQTt8xkDzR+EFoiZ5pT1ZrAdms7hb7B43DPEg5xB+8ZiTwDf3+5ZrNzV+LcsHUqguK8uFlXFxvEfb5QZm6SeIjsBVA+JOiXLIt3Hu2rgu7tgtsSQFjJUqIkEY59Ypb1HWm4f+UcCvdMsbmn0oXuMwjojqlyN+kaaAP1p0bhHFR6KwYphYsKMtVsUZuXInK2QW9c3dJqVroOTih9b1Hsq/eobVyeamyFDvwF2bqSNwJAyQJ7Z7VY9F1NAVYoG3TBJmRtIODyeYNVxralGUGCRg+h5B+k0W+tIttO2F2gCTAC4U8e/Inms7q8d5IyNjoJp45Ku4f8TWZKsAC5A2gAhhuG4Ge/Y4x+dKOray5bGy4suqj8QxnJ8pyTHf1pIOqvv3qxBBwQTIjjM+vpUtjSm7BYwoySFkAAE8SPYfeq69Rmiua7UG5cntXRvhvomnfT+cA7uRwwxhge/eR9PrVE6doWuMWVZEnAyYHeOY96uHT9abQiMfoPr25A5rs72SiTjXdk3V/hvTWbRKht+CDvJUCIIImJOf0p78M3Re0iq2WlgxPsduCRlozjuR7Ug1nVmvDYQMiY5IiPUcGZiaz8C6vw7l60zABoZUg88SO3ECPpS8lJxd8os4qi327K4DMTJJAleN26D9vyFUr476MQVuBYng42/n/nb0roujsW2DkkEgcyJyBMDEYgY5n2MA9bs2rqPZf8anZ7GIke4NdF000Tb3RznomtZW2OSOQd0wAQcxIyf6DmibuuKsVMSDEiq1rwyOykEOh2tzErgkyZzgxxmiPF3EE+g+5irsmK9zT+Gdb4cnF+g/vrIma002uYK6g/h/VeKXXtQYiaxYfbDehmoWHYan8S33dlmXVyiNMG4PNJ7+vtVZYnWarYh8i+VfoOT9z/AEqH4i6kQgQHJ/l3rX4WDWiLiwGkRIxHp7iKvhi2Mnqeu8y/c7h0Ho223tWABEV6jfhXr+nuWcuttx8ysQM+08ivUHhtcg/8qL3TPnljGasen+Ebz7yGt7Eui0zEkeYhTgR/zqPvVcPerlds6BFK3G1VtWeRZIuC3AlS6yuW27SJmJjNaBgqu5Fb+BtVIgW/NxLxiJ7iOO3ftOaGv/Dl9d2FOyx+0PB4QMy4PBPlnGPQmiS3T7i7nu6mQtslJLKLnh7X87KcyqCY4GMQAKU6fvUbr/hi0JZQN5u+I2CGEAbCvH8Pc1xDjH2wi78J6lRLeGFgkkuYACliTieAfr2kZoLqvwTq2MKbZUMVJ3EeYEiMicmPz+9Y+ItZoCp2m9424E7i5J/egEMWB5tEkGZlfegddp+mSSP2hCWICmQiwrmJNsthvCHc7WB5JAFsux4ktwTTfCN1rNu8z20W69tLYJJJN19omBgAAk/lzMOR8G37FtrjFCiC2WIaDNz8O1gDI/t9APd6d0rw91u9fk7gu7MFbUjcot93IxPZswASJo1AYwQc4Pr+frXRR3USpUObN/aK9cu7qALE4o3SWIyatszHFLc2uaWFzgnIpfeubKbXrhIifpNLH0DMcnHpXMmD9SHp+sJf1gMRmJgfSl+p1rMTJ9APoOM+lOksLZX5ZmfXgCe2R6/akGpHmE94I4wO3Ht2pTJ/nua/TV4VruS6Zs80z1JC2zECAfy4kicDPvxzUPRdJ4jhSBDHHlkSccDt/an3xBovC08gIGlcDkBZJg8RJXHtVEmroYRj4T6Qy22eflUHByQzbTEfU49Ka9X0q3A5naWMsbaEEkCMJuC7Tg49eMxSfRXbwQHwiQogsCJggQD694+sSYFDdR6rcWSyEHgkwZAxBHsRz7VS1JyGFVCm67WL4Nz8SmDPMn+471Jb1hF9HUAkMAJ4hsH9CaQ67Vm4c/5iKjFwjHamfCvdi7nT2OyW9dJglEEjdMlgQCSP6Y9VHetm167gs7vLPkIJBLHnIzCj9Kq3wP17bBXarjEkblwO6nB9frFMr4hjtZCQJPzBQJCzxAOSZkLiRnlKUNPlGovXuA/7QelK1pdTaHnXF6AfMMBXPuOPcZ7VTdNeOD7V07T65lUkNGAB5Zx6YxO319fzpHxJ0gWtty1/pOBj+Angf9J7UzhmmtLKqcHqQHvxUy3gqbjxFA2ruKD1mokbRxTVFTkzRmN25/nAq1dH0xY4BgcfyxVb6baPIHOBXXfhfong2wzjzmDEfL/5qyEbM7rOoWNW+WZ0Pw/5fPgnt6flWKfTWKa0ownnm3dnEZ5q+ftmt09kXGFhwq7odbjkeGlqyT5jt3AbMzkvcjggUNhzVpVtEy3Q+tvEFFVVIuknY8iYt7SsBYUkZZpiAaWZuxDdTotc11wbWnlAobaRtixdd0BXd+JlZQCMqvaCax1J9dtW01jTobhe4sM264bG26c+K26AoAnnd6ndS7rd3SJbutZ1mod5LW0IYAkQqTcddxCq93mJAIwTLY1up0DqP/ktQFRz4dsC75VcQzBzbn0wcwGA7Ewy2MbM27nUnvakjT6c3Is23DFG2kWibTIXuHadu0ggxIX3FT9Yu9Se5Zttp9OzG54tvacFrC25HmueUbdgjE7veqp1/U20Zf2XU3HUgFyWuhjcE+ZtyqMqQBExBEnkgHX3rjIWuuSi7VO4yq5wD25P50Jc3R0zT3dat1LQXQlmVWj96VXbftWe74PiAAgYO1jycwdS1urtIq37Nm2txHRQo5HlUt5XOVxtJxDGARxStPffcCHeYidzTByRMzE00V2IG5mMcSSY+k0cUJZshNbSiVeKhtNUrLNWiLPTn1qVGNa20ip/AmuBbQr67e+VJAkST6T9M9jVcBzAj2P+dqc9cuHeVA4wefr/ADpPZxzkUlLeTZuYFWKKXp/JcehDam5ivBz345AGRj0NZ69p2c2k8rC5G5iCpENvgBv5iDIM8mhfh68fIBJjJBIxnEY9B+Xpip9Tfb9oUMEeVkzBn1JAAzPfkRSbtTHElRsrjTnwLrsiQ21wCQR80D/mMEcZkEjvVX6xrXuTtEIMy0b49GbuauPVtQBbi4CVIBVGBMH69x6ZB+tUvVXGuttCQO5jt/449cVbh33aBnsqQoBrdx37VG3Jrey8H2OD9O9NlBZeiq1rw2X+HcRj+X6/+6t2h1hI8qoTuVyGUEtG4RMk5JGPULM0FoUs3WAtKzMcbVGSsCQwHlw0EHHJqe1pxauCMbux3AqYiMz9fcfohOWpjMU4mdddZgjrc82C1rhF8wEtxuMDGO3rWdGQ9s22AdWO3a3YSDiRAzxOaY67TIbW7G4zPt5ceb854+Uc1XOnaudy5knyk/KYMmSYAxOarjwW3ZUuoaU2bjIZgHyk/iXsfy/WaAgsae/Etl2uJMyVP2g/5+VHfC/w/wCI/m47n0HoK08a1JGZ1GZYrvsOf9n/AMP8X7oGxf8ATHq38R9h2roJeaHt2QqhUEACAPoKwSfSnYxUVR5nPmlmnqYWrj0r1QW7leqSrc4ozc08X4S1W0MLYkhCq71DsLgWIUnsXUH0JjsaQN3q03UsnP8Avq4GAY/jJBhX27vFGSxJMSCVMEkUq2eljGyua3oOq8Q2jaIYAEqXt4l9g/FElsAcntNZtfBurIB8NcgEDxE3HcWA8oMidjc4p3a0WmFw3B1i4G8ikwwdlbzFd/iYAIAzIByQBmpLbWbimeq30Y3YlrrkbRdu5OZyhRg3q7epgBlJJUVtvhTVhgpsEMQzAbkyEcIY838TKAOSWETNMNN8H6tZ32ghAmGdNxG1mEKGJMhGjHb2MO01NrxHRup3Gt27GxLilVZwzM1xQY3ZuqjAEyQTJIJNeCp4rf8Ayt64TYBF3dcA3i5i2ZcsVALH2mQPWUBkaoFPwrqbS73txG4sJEqEmS3oMcye3qK3vdOdLdu4wG25O3IkwATjkfMPzqxqbSFgOqXHJWN58wkOHB85J7DAySv0FRf7t03lRteXRYO0TtypkLJgERExkEesVYhHJG3/ALRXFoi3WLVniaLt2xRijkibTaQsJleQIJg57/Sjks7YkYPFCIgn9KkLR60SKJblI+Jsam5zDQwPsRH9CPtQ1oYwY/mfzov4jaSjcnIzmByAJ7c0Do7W5grOEBmGY4BiRMDucfeksi3PQ9PK8a+n8Fn6Xr0FpiYL4icfTjkSP5fSl3WtdcY2yqhVQ+XyRu3ZLE95IH5Ck9g7XjDDv6GP8/WmOsS66BFSCWlVEySCDOTmBVGhRlYzdoY6PW37hyqj3K4Eg5An5uTzk1J1m+qDaWG/b+EllJM8NA2mckGQZ/IrpWmvbACjKTGYgg8sORDDsTPNe0fw9cvPuNvykiDcYqywZ+U/MTgcfiqtyinbC3o5/dtlSQwgjkVrVt/2k6IW9RbjaN1vO2eQxyZ9v5VVFFN4564qRRJaXRcf9nWqIuOI8wWQ0kHkDbzwc9jXSNQ5uIDuIhgSDEzAhgYn0/OuQ/B9wLq7UsVkkA5glhEGMwfbvFdS09qJgQDg8jzcrn/qAnHFJdSqmMYXcQbWoFT15nkATM1TzqBbLbCZZWUDfC5MGSPmxI2jnv6VdtSBGJg4+nfviPt/Wqj1GwN3nMmRzlRMcyIJ5+59qrxPfct7bEFu5uIW5CsSJJIPJjsYjn6g1euiaHwkjvXPNZp9sMsECCQGJ9D5iOD+GKuPwf14XUFpz+8UY9WUYn6g/oR9a1OmklsY3xfBKUFkj25/P5LIVIrdTXkFSCO9PHmjUCvVKi16oCRwDWX4kVeOnajUALau9KGouFhN1gNjMXCq0i3EqCEySABMDzTzq40k10XQbfKH60eUK7GCwrNJ3G4wAcBc8xxndFJs9ZGNI8/Un2tcvdHkxuu3bnlDC21uRLWo5tRAM+Zu00u6kL98W9MmgbTi4bjC2u1RcbYjggtbkqo2tkmd8AgQAZptFd1Nq6z9VUWt4tk3NoDBrRvDcS8BpYoQCYJbPYqOs9U1K3x/xhv7CWS6rIZ3IEJ8pMNtG2CZgDsRUEydIa3HuDwX/YEO0tY3KUY3X8J7EfIZMqWWQwlPemGo1Dz4x6YLRS6btx4ImAAUfyABSWUkRnd2kmqnpNfdCqouMFVg6ieHDFgw9DJJn3pwvWtSyFHv3GVpBBaZBAU5OeABRpCmTIiz6XTuDda509SP3rlmIPMGQXHnKBX8qlQZOFrYaW4j3tmiuBLigBSoPhzvtj8JjM8wTtnvNV0db1Eg+M+DPPeI/liiT1/UGT4zmTJz7k/1P50aQs5L5/seZCjMrcqSpHupg1vMfSgW1JJLMZJJJPck5Jrc38c0Ys47hhf3oe5dND3bpqNbzY9PSos5QFnXUG2Y70lQzg5p711eByKTWFzM4/WlsuzNfpN8YV07SF2wDjJPOP7+lMrAFvUWQ5YxDEbgsQvEjIGfY0ToYs2nYsA2Cq+YM5OIBAIEc5iq3qxcvXCVtls9hJye9Krzt3wPtaUdIvaiyykG2SQVmLrbllsLM9zP+CmB1sAnxABG2BJbcMQWJECO9UnpvTW0xLX8XFJbapEq22QSwOTHEcTOaF1nUvGIGnDDuzTtAJ7mMZ7E5x+SzxanSe3qXcK2K/iTUm9ee5AgQCygxu9N0ZI4znHJpUtdM+G1QWWtELsdG3yRB3AiZPJjP8q51e0+0kAznmncE07ilwKZouLt9zGnuFWVhgqQfyM12fp2oIAfwmgxCssEyPmggTBPMzFcftaXueK6N0XVsdOpUNuZQCwuCZAIJeRAQheJ4xQdZHyqR3TTTlpGGv1PzNAIMHkgHgkEAyBzJH0qum/KsCqsfLAhwFhg2OJGIIPMnvmidXqNu22GJLEKN3lgxMSfKYAAwaDtw2ZJhfKYyAWLkc5MnLfWlMcdO4+6a2Atao5nybSACrDG5tolo3kn69/SKT6HVNYuh1PmQ7h6Edx9xj71atR0xjbBUncPMYAgAyvPrtgR7n1qra7TlW4IPenccl2F8i9dzrmm1QIBBwQCPoRIotXmq50cnwLLd/DX/wDNMrF6Of8AP/Naqex4qeNKTQ1D/wCZrND27teqQEl6Hz+3Jo09Hvyw8G4dphtqMwB27oJUETtz9KCbvXRLnT76C5cTqWn2b2Mts3zthzAUlT+5XAwxW2RmIRPWlPt9C1AQ3DYcKoYsSsbQkBpnjJAzz2mjNJ0HUM+wWLobGGQrzEfPA7irZ1fSat7OqY9QtXbSf6iqibiGcLMKmJDSWB/iHrRd99V44T/eFjbce4wYKgVdjACRtJUNIIEkSGJkyTKKplTtdLvRbbwnIuf6cKTvgSYA7wQY9KLGguhQxtXApMAlGyYJgY9AT9jVk03RbypajX6YeGxW0JQwrFrbnKkwV2naZkEzkVHaOoutZa5rLflvMiMNm9Wsq7K/yg7WMiWyZEg4o7FZQsUp0fUFd3g3IiZ2nj6c/wDjPFajQXhum1cAUbiSjCBEyZHEZq32ul6x08Qa60y+Vt5ggFNrk79nCu3PoJPBASda119CbTalLysCW2qpXMrElJ4k/UzzmpTAlBJW7/YSqtbBTWqnt+VSLRlDMKSPet1tGJipbVucmt7DgyAZrgG/QT9VWkdgecA8Eifp3/SrP1Kxg1UdQxVpHaqsisf6SWxYPiDVqT5TIxECAAeI7eoqTpQRBtQk3bg8xzgT+E9/eg+nOtwkky0eqgRGcEHOO3aaAu3QzQs4JhgxBgkQBPHfPvSOjbSa6lXmGWr23CqO4UAmN2CVkDDMY7etE6Sy4IaDbtqJYjYVbMgTBVhAA/KqvfY7onPH9Ke9OKhFUHH0IG/1PqAYo5RqNBY25yDtbda8oW2weXlohfZV294Hv3pZrOnOhG4CDwwIIMdpFObshuyrMbgFDkCJxMSTDYJjced1Ye4ryp3EDBaMSADOJE5n6UOObht2B6jp3JX37egNp+nSgZiEtzBaJxMGFHP5j9DTOxfKadLQ/eAMxVxuEgmQpmIwJg8TQdzUvbXyBSCTll3BfQRxmMiDz+Sy65VQR9YECPQiinqyr5FOOOPC0u48uXizqRwQQZJ2zEnHrGJn19qcaWygG0DYACSDkEETIGeYIzxH51bpbvfZlQKzIjXTv3QqpG4AKCSQM5OYgZ5m6J1dXI3bpkE+ZQInzRIk/TP9aqliaVjEcqLfebba8qoNxI3S20EAR9RkZiKoup+bcIhuwjBAAIA5AnP3PpVt6hqVe2cG2q4jM+U8RGOZzVUuDxGUKDLTAfHbEn7VHTp2ycslpstfw3fPgoPYx9iatepQfsiN5QWc5hZMbo7bo49sfSkfwr0hSvhksBbtliV/6gWJ8rdix4zHam+rf/grUNPnPc9gxAgrOJ7EjmtdcJHlJxTnOa4d1+ovt6srII/SsUH0S811SzEEY4AEHMjE44P3r1G7F5LS6ZyLbk1b/wDePTiysNI4YGTwVI3qY2eKF+UEemchpkVcLRVm1SlHopTotKa7p0QNJdgAgeYiTkjcRdkifUkxEERDKHVdzbQQsnaDzE4n3ioEWp0o0hbJKzdEqSK8lSKKkoZ5AeJxU9sVqgqZVokA2ZCzUqrPI+taLRNt4FSVskQQIqGzaCzFbMfyqNrsVIKsj1dztVX6lZnNP9Rcmll+CKCW4zheliESK8GqS8tQ1U0aUZG9nmmOp1WE2gKV98z79hS6zc2may98lgRz2wP5dzQNWy+E9KYd4rXXUf37Zgd//dPXcGeQCZABiM+n5wM9veoeidNhSXB3NjHIGJBz+Y9on1J1i+YAgQTkbiAZ4EZOM4HrS8pJukaEU1C5csji5dQi2hcqDhSuIPcTMmPvFBF9xBIiR6HuJ4NWTSayzZtqSFRygYhY99sR/eqx1HWAvIzOfpgVGOTdqhTLFXq9AC6zWzuR2UmJ2kg4Mjg+oB+1BM5n6UXc8xjv+hrYaHiTTCdclFXwPeidRe7AYyEGRIHyjDRyW7TzjnGJNfcAayVlWlZ3SWJMlsx9OfShem6VFTfvKGZDbd0QcztMjAOSKL0d9b1xCy7dkEsxYu0LADFvSAPpVcIrxLRGebjidlu6Bfbcyg2wWUqTc9DyB7/Sn1i2P2NAVnztB83bcYHbueJjPBNCdK0T+Y2WCNC+beVIE5jMR3P0xRF29s01tSrGSx3Qds7nwCDyQRwP1mtBcnnb8v2f8oV9CtsqMDOG4MyMCew7+mK9UXQrpW2fLuBbG0RGBjBI/L+c1ijb3K5xuTOW27dEoKytsVILYpY2pMytSrWFStwlSVMkQ1NbqJUqVUoipokBrda0RJqWKkBo33xxXvEqOKxFdZGk38bFRXGrKrmPWtdua6zqIWJPahdR3ou7jgmtRaB5qA47CM2poe+lNrtoAmgntDNA0OQkH9D+G2vruJ2g8H8+32ovWdHt6RkIYu57sIAz+EesRz60/wDhVv8AhkbusgccAHn1pd8QrOe6nH3Df2FIvJJzcexqYtKadA9i+CMwZM5EkkiJzgz7ihtVl1BZjuz3AKgxt2zJJMmDXtOsqRx6EduMDsBRF+3thwT5TuAORIP5n7muqi7NLyivWj99tAMMQFE8e1FDS7RsZCM5JXBxnIPNCdRuHeWmSIMn15o/W6hm06GYLAExjl2x9MCrKdIVU9yFtCtsBjjzSMEsIyZXmKE1F70gCRHMY9s/+BQv7U6lvOxkmZMz2zNaMPJyY5jtNGo+oGquDN/UbjnBJzEicR+XtROn1+zJJJJyTyaEFkVi5b8w+1GlRVPzKmdg/wBnXUwxMsBKfiKjgyfmOTjtx6ETD2y6nRoxEmWELBOGft35OPf3zzH4bwBVv6U5DlRwRx9aZj6mJmem416/ygroGmXwsyJY4ICkcYKgCPpAPtWKOBr1WtibTk7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7414" name="AutoShape 6" descr="data:image/jpeg;base64,/9j/4AAQSkZJRgABAQAAAQABAAD/2wCEAAkGBxQTEhQUExMWFhUXGBsaGBgYFxcdGBoaGBYcGBwcHBgYHCggHBwlHBwYITEhJSkrLi4uGCAzODMsNygtLisBCgoKDg0OGxAQGy8kICQsLywsLyw0LCwsLCwsLCwsLCwsLCwsLCwsLCwsLCwsLCwsLCwsLDQsLCwsLCwsLCwsLP/AABEIANwA5QMBIgACEQEDEQH/xAAcAAACAgMBAQAAAAAAAAAAAAAEBQMGAQIHAAj/xAA9EAACAQMDAgQEAwcBCAMBAAABAhEAAyEEEjEFQRMiUWEGMnGBQpGhFCNSscHR8DMHFSRicpLh8SWCskP/xAAbAQACAwEBAQAAAAAAAAAAAAACBAEDBQAGB//EAC8RAAICAQMCBAUEAgMAAAAAAAABAhEDEiExBEETIlHwBWFxgdGRobHBMuEUFSP/2gAMAwEAAhEDEQA/AOMM3Oanu6W4hAdHQsAVDKwJB4IB5Bg59qHfvXUXs9WNsoG0wFwFWK+Vi2UZmYAHdNwmeJAiCYaSs5yk+/69+P61MdHc2eIEfw/49p24IB83HJA+9dKB6qymLmmZrkz5XkKtzlHPYOFwPUe8U/R/FuoRWC7Bva4xlJzdYMwEmAsgY49ZgVIDSQn04YgkBoXJMGAJC59MkD7it7VtjO0MYBJgHAXkn2HerBq/j3Vt3QSrK3lJ3bmmYJgQIEe2ZxEd34x1NxnL7HW4NrIQ20iWJEBpE7iD7R3UESC0hOLVyA21tp4MGDkjnj8Lf9p9KM0+mbdtAbdMbYMzMRHrOIpp0n4q1Nu0tlfD8NQwAZASN26czMnc3/cfWiNR1i7fZGuhCyFdpggAKWO2AeCSJ/6R7ySF8jVAllWBKkEEGCDIII5BB70dYEe9Q3Lhd2uN8zsWaBGWJJx2yayt2KtQnLfgZ2oGSTNTJdPel9kzRdoH7CiTF5IIF2jNGDgihkQYx9Iou5f2IYGY70RRJ9kQ9S0Vq8PMdjjhwYIj+Yqu3tReLeADuY4xwfQg0t6p1MksJPPrVm/2eaYm+t1x5UUmT/FIApLqeo0qo8s9N8G+EvK9eXeMd6+foWj4e+BPBTxbh/eGI9j9DVi0fTyATcQN7gkH8jzTG7fNwhn5AiB/M+9YvXSBgUikkelefK1pf4r6AR0R+a05EngyR9INekm4MQ4GSMgr7/eidGDGRFZuXQrSsT3HqKl8Ha3bXIQ9uVgyD2bvUNjTlD/FPI947TRzMCo96ENwOJUnAOffiofIvGUmmuxlmssVI8jrxR95QYfHoSuR+XalrsoAkA+5z/Oores8N1VTBZsZwfaiujnicv8AG9vbGv7OnzLk+/8AaprF2oLbI4JLgN74FaOxX3qdQu43sxoXFVz4p+ErGsQhlCvGHHNM11OP8xUw1AI5otSZXolHg+cfiD4N1GmulCpYfhZZIIr1fSPgq3IBr1EpMF6L4Pjh+9XBrHSmcKVv22kAogYmStsQBcUk+fxBwDng+Wag/f711Wzc6oDI0+kfbclbx3eZxuAUN4oIiWTtAUA45vEkVZrPSdsh74aflIG2NrcsEnnbwPUcGRvbs9Pa85Zr9uy8GzMhTglwWKEkDyARmG7mKddP0vUUtW0t2NNctLat7bhCmUdWufOXHYkNEfKsdiZ72v124i5b0qsLT6nw9jHy+IQygbyJ/dzt4geoESC6EdrT9KcgK+rMlcQpaN53YCfwRxPrzis/sfTwbYDXlSHJZgSxabZVflAjaX4H4kJ5gWGxf6kyI66fTkMA2EVSPEXHyusEqm4gfxQRmKh6PqOo4tW7Fp/ACCX8yjxLCqjSz7T+7UZX14zUgO/aFs6G3qDDO9gbhEkNIAAIaBgtPbt7ipuopZDA6cXNkQ28RFzJKjGIEYMmo7fW9VpfDsPZseRSyh13YbehJKXImd47d6M/35fcQ62tpFweUOB+92yY3kBhtEH3YmZNFGxXLpS35BBZPpWyaYk1PabianUTVyRnubNbFmME4ozwjWlu3P0oy0sc/aioolJmlu2Fz+lKus6yEIJ83Gad3VAyfrXPfjLqgY7EMn8R9B6fWhnKkX9JieXIkS/CHRLnUNZsTFtDuduwHA+5P8q7WOnJpB4WAMFeMj196q3+xjTLpdHcvXo/eTcWPRVhVPvIOPerPZDXib13DN+EcKOyj2FZGVpyPoHRQlDHT2jz9W+K+3IausJUeGNxJqdL7gA3Vjd8se1Q9MXb+tE6y5uFtf4P60Pawp1q0pbevcja6ckdz+nFRJfB3CIZf8FTL9JJpfqSCxggOI4kGP6ipChFN0N+nagOhnkGCPTGP0ipLMBvYgiougAbG3CGBJb34jP0IpX1bUb2i0SCk7iOJ9PrUXVFKx68koLZE96+FIDkbZJECTI9qV9VvtcM+EfCVgZmGMcECOJzRnQ0BIZyCxEAegHoKN6ooj17VLVxGoyjjyqNW/X8fkh03mUFWUL+HaDA7AHNH6fqwQbHUNEifQzQOhZRZnt5vy3GlbKQ+ASrfoaBtrdA+DHK5KXb3yWC3eB4rKPsae0/lQFu2UKgAktlR3P0oi47fiUj6gioTaKZQV0uB5ZvzWKUWLxAxEe/asVapisun3Plm8mTRA1N5Rm5dAOcs4Hr6+p/WtXXmav1u/r1VPF0dvUgKrAXXS4Vi2loEhiYLeGzACQxc8kEB4xo7lFt9QdceI/AEb24GAOeB6V5upMebjHy7fmPy87efl9uKuOkXU2NOouaLTlUgt4hWSWuNbUMoBDf63aSAMngVPqb2qRgj9K0zF7nhW2ATaWlXAUjBEKYY/8AN/zCosnQUcdXur8t24Bt2/M0BSCIicCGP54rbpvUr63N9u7cV5HmDNJMQJ9TExNWu0+ra+06KyGTTqrBzbACAI9ssTif3JAnjdB2imumvai2GZun2LaqN8E21C7CXlVHm3RyOfXBipIlUUVrQ2TyxJOBJJJgYHNOLTQKO6jdu+ChfS27SsVZWUKCZSRxnbH5RHIpXM1dEycvJPvFGadeM0JbX1oqxbj6UaF5DG0azcvdqGN7GKXdV6mLdsse36n+9S3RVGDk6RD8R9a8G2QDM/KO8/2qndI6Vc1L45dok9yxr2lsXNbfifc+ir/eup/DuhS1f04QKEUxHcmMMZpacrt+hvdNhWKod21Y7/ZrelUWTkBF2iMeURA9yRNGaW9egEqAsYXvQnxKB+1WmbCwRPvTNrqlV2sDJisru2e5jSxRSV/19Aq1qdqn6VCrluTAJnFQXLgMD862dgGHm2jvmMfU8V12V+HX1DLV1SQokN2wZP8AeaB1Nn98Mggc8gx3xzzR+kCAEoBt9TIBxPpx70HqbwuCQgJn5lJ//XejcUDjbU3XHBBe6s1kuqCSyT/2+v2/lWNJqSirK7VjnPLdz3qRtASVMR6nM4HtxRDceGy7SVwT+kioSfJc3jqkvqF2LCPBIE9iKr3xe7WApTjcD78HH0oW2L2nvqCSFiDAkRP96O+IgLpsqAfM45+k/wBKhzuLRbiw+Fni29UXuEdCuk6ZVOSdoP3M/wB6IusBcX0kTWtrTFNsmVA4iPy96jhS52knEyZ/rU1SSKJNOcpLh2NtXpVcRmRwRMj6HtUDqygAliPXmmGnujbj0qO5bNS0mJRm15XwQK3oa9WgJWcV6goNxPmt25q3azR2QWU9XubgpUiXPFtiF3eJDKSYgcbiOTVLunmrEfifTysdNsbQsEEqZaEAbd4cj5SY9XJnmdNnl4oaay1pWAVur3m3O63Cz3GBCgm05E52sqmO8iCImhNNbs3CS3Vrq3E1NwK7M5JTw023BDnYx843TmAKis/EdkCLegtL+7a2rblLgsu0uW8Ibmj6d4Ik1Hp+qputG5pluC3YSzDspnZcL7pa2QJBKREheGBzXUE5pBji1GqK66+zgKLU3Wm6kKdr+sbrnlxEfUF1Y0FlpJ6rcbAjcLmQ24MuW7DmJkNwZik2m67bW6WOjtbGtqjINoUsrMd8BNsmRiPwinB65ZayyrpUt3GkBlCxsKsInbMiR9dskzRpC2Wa92E6VLL2rfjau4xhZQsSEztgAzws8djwKXX1QXGCGUDHafUTg/lQC1PZqxCM3aD7VTG4BQyuAKxcaKOxfTbM3XHO6DVO6rqH1N0WkyAftPcn2qX4h6iSfDQyT6fyo/oCm2oHgme7dyaqlK9h/Bi8Na3z2LD8OdHWxaMEksPM3vGMenJ+1M/FUMNslgwg+4IOT6d6F0N1s4PsD9PT2/qaxdvNvACz7e/aha2ouU3qUn6lx+IIfw2PG8fqK2taBVZSOCCY9Dx/KgTe8TSuRhhkD0Kwf6UZ059xDf8AKP71jnusc2o1F7G4cLJ7CoNWAxV7xgAeVPb1J9f5Vr1PVraG45kwB6n/ANVWrvVTeugurMnEW4kDtE45/wAFBJ9h7p8Mp+f9+/0RdOldXsPKXnITaSog8gjmOZBMD2PtDMojiVYFe0AjH07Vz/p9l1Adlz3yPvT3S/EII2keHmAzxs47t+H0k+tHHJtuU9T0NSvE2/uq/Tksb6kLiCfYQSf1/nQeqtu4uOQAxA2LPyge/wDEc0HpdYytFyd54kLBHba6mGH3rW91bcxRZBmDu7duKLxBeOCcZeVfcYabWLetg43RBBpPeYretA/KhMeuQYmgLrNafnJMEfrP6x9qcFw0OMjbx3xEj6wRio1ahnwlidreLuhjduykzP09TQPTrk3G9AoH/cfT7GtNYo2719jjv/grHw4u5nMSSygfXPf71N7izio42y1dEVBO/gDE9/8A1UnUW8ynEEER6QeP1FH2NMNygEFQDt9cYP8AOg+uKqmRycmr2qiYscinmv19+/0FF24Jj0r1R3WA+9eqo0D5qZZmrLpvh/R3du3ViwYG7xmS4M2rbmCoSCHdkggzsYyIikOyJq+WTZV7YHSbkggySSCVCoTujYV3QTOAWz6VpHlFIUdK+HtO622bWW7Z2k3FbaDIuRCkkcpnIwfWcHWfh3TNAGvtCA0l9sEqTAWHmCAOeZBHcLLowq2bdt+mXHMCWhtxcMRMASMBhtODExFS9Pu2LqsU6WW2AB4u3CQTn1kE7bgEe3fmSuVP2yE9E05VF/a0O9o3QIRShaWUMTO7aCeBPfMaano1q1b3DWWrhBjYsBoDhZy08EsMZCmj/wBvRTc36EgO0CV2kArbAWdogzbYgD+M0d+zWiy+L025Mydu4+XftiB6T6zIAoiml7sHs/Dllmi3rbbAqz4AaAuYYhxmI7ev0KvqNlLTsqXFuqI86iAcA4En+dNTqVGp3LoSFA8qFCCVBTY20ggfIwn0bkxld1Zt3hLb0T2nkgmLh8RiAwCg+gyAOxFEmVzinx/YCF/ErfalXVur7VPrxFEXtYFzketJtLpW1N0ufkBx71DfZE4oL/KfCJvh/Qkt4r8niau2mcEDgcc8Uq8LaIrysa7TSJ8TXKyzj0kAn04+/t/ehNZqAmWMwMERGZ9Pt+dB6MzgnEifqPeidWswPrk8QO1CW8m3Q9b4iXlUFRP6Mpk/nNW3oxG3OIGD7f8Aqq706z+6uKg8xxH1mrL0/RwoQ5JgEVk56WVpHq+l6mMeki5veiv6mzc1N9iqlktnaAODOST95/KtOqdO1Kx4dpYA4Bj7VeFcKCZ2x2/TFLeq9ct27csREeuf0oXjXc7/ALnMqUEkl9yj/Duvv3muLATwzB3yck8QP8yKd67VOoVLo8onYY8nm5GeD7GlvwteW7fusFKi5tKgiQ4JKlhI4xHriferU99PFNvy5XJ3bhMKe+cng+57TQSuMmkFH4jklJTluU+85tA7CdjGSk4niR6fWpNNqWaGUmePr7fWnPUeiqB2Uld235hBnsCYGCPqD6VVhbaxdNt/KrwVM49VYHv2+xqtno+j63H1C09/n73LBrHLWwz8zg9/T71to+owxzgAY+wWfypUmo33FtE8sQB6MR+tb39OyFgRJM4H59vauTaG/CjWh+0PNLrp37j5SZA9Caa/Dp2qCOfEJ49Dj+VUnT6gqpJEgMn3kkf59KufRrh8ERE8j9atxszeuwqDpd/wW/TugUXM7lBETyZBH6TSjrPUMM5EQJiZ+1bdC1tti28/6cmDwSO2arvxXqN42g4LeaPSZ/z6VbOfl2Mrpum/99Mv1+XJvrddG2fSvVW9f1RF272AxivVFsu0xOZseavz6XUK6o/UbMiWghJUoUbuIDywK94B4yKoUc1dNJqNIm0np12G2NLhnkqfMF3EeUkqO/zZmAK1TxKYzexe80dTswJUzskqZEAKP4Qsj1A5gUHobdxdS6ftiWw4VjdXbtfzKokDv5mwRypJ9ag0h0m5J0N/cOVG4qzRO2GeQuQfWAJmSak0baVQ3jaO621zuK7gR52baRvgDw4HtnPBqQJP3uE9QW6bDeJrrNxV8wSZYFnBlABjJ5EeU9hIplaGpN5bVvWo283DKhf/AOcGSqjG4AQJ7EfUBm0h2/8AA3gNokwQcAJu8rfxCYju2Cc0Pct2AzG3p7jBdQjKSDt8AnaEIduWeRJ+kiYqQH73Yff327tmNeoba1rxEIKoltFuKJJEqTA99sSeKD0ms1F3a7a6yrWXfZuNsOPDJtbgIg+XMZwViZxtftaNGK39Hft+VmBJc/KCI8r9mwTjOTHAqHxTq9KYOnsta5wzFmPpksRA/qfaIbDjFcf2wL4jtxqHspcFzzsCwiD5ucEjPOKsXSbItWgI7VUui25YtVs09lu9FD1Kuq2Sh2NL2qk+9YW7mp72kAzUBs0RTBx7BljUkVJpdQ91o2gknvx7zQLN5TTDRK2mti8yE3CwCJyWnkR6n+QNL58ihH59vqPdPj8SVdu5d+kaMBcH0LEyCT/g/Wm41IUgEjPH3xFUzpHXZ2mNrOIIeQ0rIwCc8fWfWmWp6oQ5BjaJ831j7cH/ADtlpU3fPf5mnOPpwNNcjNuCN9DByMn+n6Gq3r/ha2077s5IwcSPSO1A9a+LxbWZyBtAHPriqdqPjK6zTED396Lw5veJ0aXJ0K1p00/hKABBPGDBEg47z+VMdfdBTepAKqQQAflckGSO/fjhuTXNtP8AEbPctSBG4ckgCZG6e0TM9toroek1iOzWnASIYNkenlI/hmPTBPNU5IST3L8bVbFfb4jY3NxgA4VZwACSFEzABMx6/WnN4WtVba0SFaSE7sHHoJ4/nNBdd6Crb3WSzbi22NoJJIiPaP19qp/TtVcsOQWiO/l3ESPl3T6D5cxXKKnui9Tppx2YSVuW7gDghlIz6weQe9XRNYlxWzGDHrn3qsdclylxSzL8uQYnkkCOD61N0k5G6hlseu6XKuowKcnujJ52SB5lP15A+wJ/Wrb0UmNvByP/ALDFUzrDLuO3tVo6LqgxZvof0j+1TD0B65+VSH7rziT9RFVzqd4CVB7GZ7AZphqOo4OZiqP8TdR8jetyUH0/Ef6VfGO5kSytRaYq1uoF9pUHao2ie+TmvU3+Fugm5aLElQT5ccj1r1FdFF3uypgc10Rk14AjV2JCKxEAEDOwAlM4U8wRLTzJ50e9WltV0ySRYvEknEgIBsMQoefmjv7+1aZ49D+9e13hux1mnZAWZyVySpfdA8Pc0eHI+gjio+mWNWyh7eqtBr4UsHEYRFUZ2mSMKQOSO+Yruuu6A7fBtXgd67izDCbmLbBJzt2gST+Yklrc6bH+nfJPrGIYREXOCszOe3Oakhvf/Y40uo1j21dNRahtzbdo3DZcaYAQzJIMDLF4gxWeodL1N9GV9TacEh8+WZ3DsMfJxxmZFKFu9OgA2tQTt8xkDzR+EFoiZ5pT1ZrAdms7hb7B43DPEg5xB+8ZiTwDf3+5ZrNzV+LcsHUqguK8uFlXFxvEfb5QZm6SeIjsBVA+JOiXLIt3Hu2rgu7tgtsSQFjJUqIkEY59Ypb1HWm4f+UcCvdMsbmn0oXuMwjojqlyN+kaaAP1p0bhHFR6KwYphYsKMtVsUZuXInK2QW9c3dJqVroOTih9b1Hsq/eobVyeamyFDvwF2bqSNwJAyQJ7Z7VY9F1NAVYoG3TBJmRtIODyeYNVxralGUGCRg+h5B+k0W+tIttO2F2gCTAC4U8e/Inms7q8d5IyNjoJp45Ku4f8TWZKsAC5A2gAhhuG4Ge/Y4x+dKOray5bGy4suqj8QxnJ8pyTHf1pIOqvv3qxBBwQTIjjM+vpUtjSm7BYwoySFkAAE8SPYfeq69Rmiua7UG5cntXRvhvomnfT+cA7uRwwxhge/eR9PrVE6doWuMWVZEnAyYHeOY96uHT9abQiMfoPr25A5rs72SiTjXdk3V/hvTWbRKht+CDvJUCIIImJOf0p78M3Re0iq2WlgxPsduCRlozjuR7Ug1nVmvDYQMiY5IiPUcGZiaz8C6vw7l60zABoZUg88SO3ECPpS8lJxd8os4qi327K4DMTJJAleN26D9vyFUr476MQVuBYng42/n/nb0roujsW2DkkEgcyJyBMDEYgY5n2MA9bs2rqPZf8anZ7GIke4NdF000Tb3RznomtZW2OSOQd0wAQcxIyf6DmibuuKsVMSDEiq1rwyOykEOh2tzErgkyZzgxxmiPF3EE+g+5irsmK9zT+Gdb4cnF+g/vrIma002uYK6g/h/VeKXXtQYiaxYfbDehmoWHYan8S33dlmXVyiNMG4PNJ7+vtVZYnWarYh8i+VfoOT9z/AEqH4i6kQgQHJ/l3rX4WDWiLiwGkRIxHp7iKvhi2Mnqeu8y/c7h0Ho223tWABEV6jfhXr+nuWcuttx8ysQM+08ivUHhtcg/8qL3TPnljGasen+Ebz7yGt7Eui0zEkeYhTgR/zqPvVcPerlds6BFK3G1VtWeRZIuC3AlS6yuW27SJmJjNaBgqu5Fb+BtVIgW/NxLxiJ7iOO3ftOaGv/Dl9d2FOyx+0PB4QMy4PBPlnGPQmiS3T7i7nu6mQtslJLKLnh7X87KcyqCY4GMQAKU6fvUbr/hi0JZQN5u+I2CGEAbCvH8Pc1xDjH2wi78J6lRLeGFgkkuYACliTieAfr2kZoLqvwTq2MKbZUMVJ3EeYEiMicmPz+9Y+ItZoCp2m9424E7i5J/egEMWB5tEkGZlfegddp+mSSP2hCWICmQiwrmJNsthvCHc7WB5JAFsux4ktwTTfCN1rNu8z20W69tLYJJJN19omBgAAk/lzMOR8G37FtrjFCiC2WIaDNz8O1gDI/t9APd6d0rw91u9fk7gu7MFbUjcot93IxPZswASJo1AYwQc4Pr+frXRR3USpUObN/aK9cu7qALE4o3SWIyatszHFLc2uaWFzgnIpfeubKbXrhIifpNLH0DMcnHpXMmD9SHp+sJf1gMRmJgfSl+p1rMTJ9APoOM+lOksLZX5ZmfXgCe2R6/akGpHmE94I4wO3Ht2pTJ/nua/TV4VruS6Zs80z1JC2zECAfy4kicDPvxzUPRdJ4jhSBDHHlkSccDt/an3xBovC08gIGlcDkBZJg8RJXHtVEmroYRj4T6Qy22eflUHByQzbTEfU49Ka9X0q3A5naWMsbaEEkCMJuC7Tg49eMxSfRXbwQHwiQogsCJggQD694+sSYFDdR6rcWSyEHgkwZAxBHsRz7VS1JyGFVCm67WL4Nz8SmDPMn+471Jb1hF9HUAkMAJ4hsH9CaQ67Vm4c/5iKjFwjHamfCvdi7nT2OyW9dJglEEjdMlgQCSP6Y9VHetm167gs7vLPkIJBLHnIzCj9Kq3wP17bBXarjEkblwO6nB9frFMr4hjtZCQJPzBQJCzxAOSZkLiRnlKUNPlGovXuA/7QelK1pdTaHnXF6AfMMBXPuOPcZ7VTdNeOD7V07T65lUkNGAB5Zx6YxO319fzpHxJ0gWtty1/pOBj+Angf9J7UzhmmtLKqcHqQHvxUy3gqbjxFA2ruKD1mokbRxTVFTkzRmN25/nAq1dH0xY4BgcfyxVb6baPIHOBXXfhfong2wzjzmDEfL/5qyEbM7rOoWNW+WZ0Pw/5fPgnt6flWKfTWKa0ownnm3dnEZ5q+ftmt09kXGFhwq7odbjkeGlqyT5jt3AbMzkvcjggUNhzVpVtEy3Q+tvEFFVVIuknY8iYt7SsBYUkZZpiAaWZuxDdTotc11wbWnlAobaRtixdd0BXd+JlZQCMqvaCax1J9dtW01jTobhe4sM264bG26c+K26AoAnnd6ndS7rd3SJbutZ1mod5LW0IYAkQqTcddxCq93mJAIwTLY1up0DqP/ktQFRz4dsC75VcQzBzbn0wcwGA7Ewy2MbM27nUnvakjT6c3Is23DFG2kWibTIXuHadu0ggxIX3FT9Yu9Se5Zttp9OzG54tvacFrC25HmueUbdgjE7veqp1/U20Zf2XU3HUgFyWuhjcE+ZtyqMqQBExBEnkgHX3rjIWuuSi7VO4yq5wD25P50Jc3R0zT3dat1LQXQlmVWj96VXbftWe74PiAAgYO1jycwdS1urtIq37Nm2txHRQo5HlUt5XOVxtJxDGARxStPffcCHeYidzTByRMzE00V2IG5mMcSSY+k0cUJZshNbSiVeKhtNUrLNWiLPTn1qVGNa20ip/AmuBbQr67e+VJAkST6T9M9jVcBzAj2P+dqc9cuHeVA4wefr/ADpPZxzkUlLeTZuYFWKKXp/JcehDam5ivBz345AGRj0NZ69p2c2k8rC5G5iCpENvgBv5iDIM8mhfh68fIBJjJBIxnEY9B+Xpip9Tfb9oUMEeVkzBn1JAAzPfkRSbtTHElRsrjTnwLrsiQ21wCQR80D/mMEcZkEjvVX6xrXuTtEIMy0b49GbuauPVtQBbi4CVIBVGBMH69x6ZB+tUvVXGuttCQO5jt/449cVbh33aBnsqQoBrdx37VG3Jrey8H2OD9O9NlBZeiq1rw2X+HcRj+X6/+6t2h1hI8qoTuVyGUEtG4RMk5JGPULM0FoUs3WAtKzMcbVGSsCQwHlw0EHHJqe1pxauCMbux3AqYiMz9fcfohOWpjMU4mdddZgjrc82C1rhF8wEtxuMDGO3rWdGQ9s22AdWO3a3YSDiRAzxOaY67TIbW7G4zPt5ceb854+Uc1XOnaudy5knyk/KYMmSYAxOarjwW3ZUuoaU2bjIZgHyk/iXsfy/WaAgsae/Etl2uJMyVP2g/5+VHfC/w/wCI/m47n0HoK08a1JGZ1GZYrvsOf9n/AMP8X7oGxf8ATHq38R9h2roJeaHt2QqhUEACAPoKwSfSnYxUVR5nPmlmnqYWrj0r1QW7leqSrc4ozc08X4S1W0MLYkhCq71DsLgWIUnsXUH0JjsaQN3q03UsnP8Avq4GAY/jJBhX27vFGSxJMSCVMEkUq2eljGyua3oOq8Q2jaIYAEqXt4l9g/FElsAcntNZtfBurIB8NcgEDxE3HcWA8oMidjc4p3a0WmFw3B1i4G8ikwwdlbzFd/iYAIAzIByQBmpLbWbimeq30Y3YlrrkbRdu5OZyhRg3q7epgBlJJUVtvhTVhgpsEMQzAbkyEcIY838TKAOSWETNMNN8H6tZ32ghAmGdNxG1mEKGJMhGjHb2MO01NrxHRup3Gt27GxLilVZwzM1xQY3ZuqjAEyQTJIJNeCp4rf8Ayt64TYBF3dcA3i5i2ZcsVALH2mQPWUBkaoFPwrqbS73txG4sJEqEmS3oMcye3qK3vdOdLdu4wG25O3IkwATjkfMPzqxqbSFgOqXHJWN58wkOHB85J7DAySv0FRf7t03lRteXRYO0TtypkLJgERExkEesVYhHJG3/ALRXFoi3WLVniaLt2xRijkibTaQsJleQIJg57/Sjks7YkYPFCIgn9KkLR60SKJblI+Jsam5zDQwPsRH9CPtQ1oYwY/mfzov4jaSjcnIzmByAJ7c0Do7W5grOEBmGY4BiRMDucfeksi3PQ9PK8a+n8Fn6Xr0FpiYL4icfTjkSP5fSl3WtdcY2yqhVQ+XyRu3ZLE95IH5Ck9g7XjDDv6GP8/WmOsS66BFSCWlVEySCDOTmBVGhRlYzdoY6PW37hyqj3K4Eg5An5uTzk1J1m+qDaWG/b+EllJM8NA2mckGQZ/IrpWmvbACjKTGYgg8sORDDsTPNe0fw9cvPuNvykiDcYqywZ+U/MTgcfiqtyinbC3o5/dtlSQwgjkVrVt/2k6IW9RbjaN1vO2eQxyZ9v5VVFFN4564qRRJaXRcf9nWqIuOI8wWQ0kHkDbzwc9jXSNQ5uIDuIhgSDEzAhgYn0/OuQ/B9wLq7UsVkkA5glhEGMwfbvFdS09qJgQDg8jzcrn/qAnHFJdSqmMYXcQbWoFT15nkATM1TzqBbLbCZZWUDfC5MGSPmxI2jnv6VdtSBGJg4+nfviPt/Wqj1GwN3nMmRzlRMcyIJ5+59qrxPfct7bEFu5uIW5CsSJJIPJjsYjn6g1euiaHwkjvXPNZp9sMsECCQGJ9D5iOD+GKuPwf14XUFpz+8UY9WUYn6g/oR9a1OmklsY3xfBKUFkj25/P5LIVIrdTXkFSCO9PHmjUCvVKi16oCRwDWX4kVeOnajUALau9KGouFhN1gNjMXCq0i3EqCEySABMDzTzq40k10XQbfKH60eUK7GCwrNJ3G4wAcBc8xxndFJs9ZGNI8/Un2tcvdHkxuu3bnlDC21uRLWo5tRAM+Zu00u6kL98W9MmgbTi4bjC2u1RcbYjggtbkqo2tkmd8AgQAZptFd1Nq6z9VUWt4tk3NoDBrRvDcS8BpYoQCYJbPYqOs9U1K3x/xhv7CWS6rIZ3IEJ8pMNtG2CZgDsRUEydIa3HuDwX/YEO0tY3KUY3X8J7EfIZMqWWQwlPemGo1Dz4x6YLRS6btx4ImAAUfyABSWUkRnd2kmqnpNfdCqouMFVg6ieHDFgw9DJJn3pwvWtSyFHv3GVpBBaZBAU5OeABRpCmTIiz6XTuDda509SP3rlmIPMGQXHnKBX8qlQZOFrYaW4j3tmiuBLigBSoPhzvtj8JjM8wTtnvNV0db1Eg+M+DPPeI/liiT1/UGT4zmTJz7k/1P50aQs5L5/seZCjMrcqSpHupg1vMfSgW1JJLMZJJJPck5Jrc38c0Ys47hhf3oe5dND3bpqNbzY9PSos5QFnXUG2Y70lQzg5p711eByKTWFzM4/WlsuzNfpN8YV07SF2wDjJPOP7+lMrAFvUWQ5YxDEbgsQvEjIGfY0ToYs2nYsA2Cq+YM5OIBAIEc5iq3qxcvXCVtls9hJye9Krzt3wPtaUdIvaiyykG2SQVmLrbllsLM9zP+CmB1sAnxABG2BJbcMQWJECO9UnpvTW0xLX8XFJbapEq22QSwOTHEcTOaF1nUvGIGnDDuzTtAJ7mMZ7E5x+SzxanSe3qXcK2K/iTUm9ee5AgQCygxu9N0ZI4znHJpUtdM+G1QWWtELsdG3yRB3AiZPJjP8q51e0+0kAznmncE07ilwKZouLt9zGnuFWVhgqQfyM12fp2oIAfwmgxCssEyPmggTBPMzFcftaXueK6N0XVsdOpUNuZQCwuCZAIJeRAQheJ4xQdZHyqR3TTTlpGGv1PzNAIMHkgHgkEAyBzJH0qum/KsCqsfLAhwFhg2OJGIIPMnvmidXqNu22GJLEKN3lgxMSfKYAAwaDtw2ZJhfKYyAWLkc5MnLfWlMcdO4+6a2Atao5nybSACrDG5tolo3kn69/SKT6HVNYuh1PmQ7h6Edx9xj71atR0xjbBUncPMYAgAyvPrtgR7n1qra7TlW4IPenccl2F8i9dzrmm1QIBBwQCPoRIotXmq50cnwLLd/DX/wDNMrF6Of8AP/Naqex4qeNKTQ1D/wCZrND27teqQEl6Hz+3Jo09Hvyw8G4dphtqMwB27oJUETtz9KCbvXRLnT76C5cTqWn2b2Mts3zthzAUlT+5XAwxW2RmIRPWlPt9C1AQ3DYcKoYsSsbQkBpnjJAzz2mjNJ0HUM+wWLobGGQrzEfPA7irZ1fSat7OqY9QtXbSf6iqibiGcLMKmJDSWB/iHrRd99V44T/eFjbce4wYKgVdjACRtJUNIIEkSGJkyTKKplTtdLvRbbwnIuf6cKTvgSYA7wQY9KLGguhQxtXApMAlGyYJgY9AT9jVk03RbypajX6YeGxW0JQwrFrbnKkwV2naZkEzkVHaOoutZa5rLflvMiMNm9Wsq7K/yg7WMiWyZEg4o7FZQsUp0fUFd3g3IiZ2nj6c/wDjPFajQXhum1cAUbiSjCBEyZHEZq32ul6x08Qa60y+Vt5ggFNrk79nCu3PoJPBASda119CbTalLysCW2qpXMrElJ4k/UzzmpTAlBJW7/YSqtbBTWqnt+VSLRlDMKSPet1tGJipbVucmt7DgyAZrgG/QT9VWkdgecA8Eifp3/SrP1Kxg1UdQxVpHaqsisf6SWxYPiDVqT5TIxECAAeI7eoqTpQRBtQk3bg8xzgT+E9/eg+nOtwkky0eqgRGcEHOO3aaAu3QzQs4JhgxBgkQBPHfPvSOjbSa6lXmGWr23CqO4UAmN2CVkDDMY7etE6Sy4IaDbtqJYjYVbMgTBVhAA/KqvfY7onPH9Ke9OKhFUHH0IG/1PqAYo5RqNBY25yDtbda8oW2weXlohfZV294Hv3pZrOnOhG4CDwwIIMdpFObshuyrMbgFDkCJxMSTDYJjced1Ye4ryp3EDBaMSADOJE5n6UOObht2B6jp3JX37egNp+nSgZiEtzBaJxMGFHP5j9DTOxfKadLQ/eAMxVxuEgmQpmIwJg8TQdzUvbXyBSCTll3BfQRxmMiDz+Sy65VQR9YECPQiinqyr5FOOOPC0u48uXizqRwQQZJ2zEnHrGJn19qcaWygG0DYACSDkEETIGeYIzxH51bpbvfZlQKzIjXTv3QqpG4AKCSQM5OYgZ5m6J1dXI3bpkE+ZQInzRIk/TP9aqliaVjEcqLfebba8qoNxI3S20EAR9RkZiKoup+bcIhuwjBAAIA5AnP3PpVt6hqVe2cG2q4jM+U8RGOZzVUuDxGUKDLTAfHbEn7VHTp2ycslpstfw3fPgoPYx9iatepQfsiN5QWc5hZMbo7bo49sfSkfwr0hSvhksBbtliV/6gWJ8rdix4zHam+rf/grUNPnPc9gxAgrOJ7EjmtdcJHlJxTnOa4d1+ovt6srII/SsUH0S811SzEEY4AEHMjE44P3r1G7F5LS6ZyLbk1b/wDePTiysNI4YGTwVI3qY2eKF+UEemchpkVcLRVm1SlHopTotKa7p0QNJdgAgeYiTkjcRdkifUkxEERDKHVdzbQQsnaDzE4n3ioEWp0o0hbJKzdEqSK8lSKKkoZ5AeJxU9sVqgqZVokA2ZCzUqrPI+taLRNt4FSVskQQIqGzaCzFbMfyqNrsVIKsj1dztVX6lZnNP9Rcmll+CKCW4zheliESK8GqS8tQ1U0aUZG9nmmOp1WE2gKV98z79hS6zc2may98lgRz2wP5dzQNWy+E9KYd4rXXUf37Zgd//dPXcGeQCZABiM+n5wM9veoeidNhSXB3NjHIGJBz+Y9on1J1i+YAgQTkbiAZ4EZOM4HrS8pJukaEU1C5csji5dQi2hcqDhSuIPcTMmPvFBF9xBIiR6HuJ4NWTSayzZtqSFRygYhY99sR/eqx1HWAvIzOfpgVGOTdqhTLFXq9AC6zWzuR2UmJ2kg4Mjg+oB+1BM5n6UXc8xjv+hrYaHiTTCdclFXwPeidRe7AYyEGRIHyjDRyW7TzjnGJNfcAayVlWlZ3SWJMlsx9OfShem6VFTfvKGZDbd0QcztMjAOSKL0d9b1xCy7dkEsxYu0LADFvSAPpVcIrxLRGebjidlu6Bfbcyg2wWUqTc9DyB7/Sn1i2P2NAVnztB83bcYHbueJjPBNCdK0T+Y2WCNC+beVIE5jMR3P0xRF29s01tSrGSx3Qds7nwCDyQRwP1mtBcnnb8v2f8oV9CtsqMDOG4MyMCew7+mK9UXQrpW2fLuBbG0RGBjBI/L+c1ijb3K5xuTOW27dEoKytsVILYpY2pMytSrWFStwlSVMkQ1NbqJUqVUoipokBrda0RJqWKkBo33xxXvEqOKxFdZGk38bFRXGrKrmPWtdua6zqIWJPahdR3ou7jgmtRaB5qA47CM2poe+lNrtoAmgntDNA0OQkH9D+G2vruJ2g8H8+32ovWdHt6RkIYu57sIAz+EesRz60/wDhVv8AhkbusgccAHn1pd8QrOe6nH3Df2FIvJJzcexqYtKadA9i+CMwZM5EkkiJzgz7ihtVl1BZjuz3AKgxt2zJJMmDXtOsqRx6EduMDsBRF+3thwT5TuAORIP5n7muqi7NLyivWj99tAMMQFE8e1FDS7RsZCM5JXBxnIPNCdRuHeWmSIMn15o/W6hm06GYLAExjl2x9MCrKdIVU9yFtCtsBjjzSMEsIyZXmKE1F70gCRHMY9s/+BQv7U6lvOxkmZMz2zNaMPJyY5jtNGo+oGquDN/UbjnBJzEicR+XtROn1+zJJJJyTyaEFkVi5b8w+1GlRVPzKmdg/wBnXUwxMsBKfiKjgyfmOTjtx6ETD2y6nRoxEmWELBOGft35OPf3zzH4bwBVv6U5DlRwRx9aZj6mJmem416/ygroGmXwsyJY4ICkcYKgCPpAPtWKOBr1WtibTk7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7416" name="Picture 8" descr="http://www.kongyuensing.com/pic/20091235German_Shepherd_stomach_Hairband_removed_via_gastrotomy_ToaPayohV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54604"/>
            <a:ext cx="4152900" cy="4003396"/>
          </a:xfrm>
          <a:prstGeom prst="rect">
            <a:avLst/>
          </a:prstGeom>
          <a:noFill/>
        </p:spPr>
      </p:pic>
      <p:pic>
        <p:nvPicPr>
          <p:cNvPr id="17418" name="Picture 10" descr="https://encrypted-tbn3.gstatic.com/images?q=tbn:ANd9GcSlk2adIMK5_FnSrGec2Nerbcn_ZXp7sOaLncdVH_RBh7F1Fz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2657475" cy="172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990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Enterotomy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6386" name="Picture 2" descr="http://cmapspublic.ihmc.us/rid=1M8SR8SXV-1TDTS90-2536/Entero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157" y="1752600"/>
            <a:ext cx="6024643" cy="4476751"/>
          </a:xfrm>
          <a:prstGeom prst="rect">
            <a:avLst/>
          </a:prstGeom>
          <a:noFill/>
        </p:spPr>
      </p:pic>
      <p:sp>
        <p:nvSpPr>
          <p:cNvPr id="16388" name="AutoShape 4" descr="نتيجة بحث الصور عن ‪Enterotomy   in dog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6390" name="AutoShape 6" descr="نتيجة بحث الصور عن ‪Enterotomy   in dog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6392" name="AutoShape 8" descr="data:image/jpeg;base64,/9j/4AAQSkZJRgABAQAAAQABAAD/2wCEAAkGBxQTEBUUExQWFhUVGBcXGBcYFxUVGBUYFRgXFxUXFxgYHSggGBolHBQUITEiJSkrLi4uFx8zODMsNygtLisBCgoKDg0OGhAQGiwcHB8sLCwsLSwsLCwsLCwsLCwsLCwsLCwsLCwsLCwsLCwsLCwsLCwsLCwsLCssLCwsLCwsLP/AABEIAMIBAwMBIgACEQEDEQH/xAAcAAABBAMBAAAAAAAAAAAAAAAAAwQFBgECBwj/xABJEAABAwIEBAIFBgsGBQUAAAABAAIRAyEEBRIxBiJBUWFxBxMygZFCk6GxwdIUFyMzUmJkcrLR4SSCkrPw8SU0c4OiFUNUY8L/xAAZAQADAQEBAAAAAAAAAAAAAAAAAQIDBAX/xAAjEQACAgMBAAIDAAMAAAAAAAAAAQIRAxIhMQQTFEFRBTJh/9oADAMBAAIRAxEAPwDhqFZMmySnVptc4OvMmYFifDwTh3D9KTAdF/lX3gdPFNRbJc0VNCtx4epTGmpMbT163hDuH6AtzH+8P5KtGL7EVFCtw4cpk2Dw0dyPsWKnD1ICYd/i/oj62G6KkhWynkFEyId/iH8kHIaP6xPn/RH1sN0VNCtjeHaZnceGr+i0fw/THf4o+th9kSrIVpbkFIj5Xx/ogcP0/wBb4o0Y90VZCtmH4aa9+hjajnfot5j8AFdcj9CtStDqs0Gm/M4Of/hG3vUPhRx5C9JUfQdlwaA51dx7+sA+jSt/xIZZ+0fOj7qzeSKHR5qQvSn4kcs/aPnR91au9CeW/tHzo+4k80Qo82oXo8+hbLf2j50fcVL9IPo7wuDdS9T63S9rydTw67Y25R3SWeDHozkiFYXZPTn5Xx/opLKOGaVWuxh1Q6Jh3x6KnligjFy8KYhd+/FHl8/+/wDOD7qf4f0LZcd/X/Oj7ij8iBcsUoq2eckL0qPQjln7R86Puo/Ehln7R86PuK/siZ0eakL0r+JHLP2j50fdWh9CmWftHzo+6k80EFM82oXpT8SWW/tHzo+4g+hLLP8A7/nR91H3QCjzWhelG+hHLf2j50fcW/4kMs/aPnR91XGafgjzQhPs4w7aWIrU2i1OpUYJN4a4gT8EKgLRw+R+Ds1bXtO5lyelxedgNoBJEQorJHAYZsCXGY8OYp+0TuQYueluyuPhhL0c05BOgGDYknYdUm8NBizr9bbbJFxABGzXE7GTKSbW5SLW+taioeiodXs+AEyEm6pJJcQD2iyasxBLbALOoEC8RZAxyKwOxb4wIWadYTImx6JoYF277bWSuggiEA2OdZkm/iY2SYqAHaZ67LLcO6DJMJcUzoFgYsO6TdCSszhKD3uhrSSdhvPuXROGvRiXgVMW4tBv6pu/949Pcp/0e8JNoUm1qomq8AifkA7AeKu0LCUmzaMaGGVZNQw7dNGk1niBc+Z3KfLKFFFGIQsrBUNUMwtHrcrRwK58hSG71z30uUpo0HdnVG/Fs/YujerlVH0qYecAD+jUafiHD7QohF2W5KqOD1BdW30eYPXiwejT/r6lVau6vnozrUqYfXqvDGiQCep2sOvVayVorCunWMLhpUg+o1glxAA6kgLnmYekI+zhaX99/wBjf5qBfVrV3aq1RzyemwHu2UxikdcfiZMr7xHRsZxhh2WaTUP6v81FVeNHu/N0gP3jJ+AVeoYRrRPZI1awB1Jts7Yf4/FH3pL4jizEFwaI1OIAAG5KvGW0nCm31hl8cx8ewVE4MwQqVnV3X02YPPd31j3LolI2WXWzz/mKMZaxVG8Iaz3rYBbLpjjOGzCysLBKu6EeM+J/+exP/Xrf5jkI4n/57Ff9et/mOQtqAl8ocRh6Z+Tee86inmobAgze4UflFUepYCbienckqRIYYOraPCY6K4mD9GxZuBcz8Fmo4uAFyetk5GHdOoCAey3w+FcJc4kdBfqtAGYpwR18E4bQGxBMnunNKjAIs7r4p3Rw57NkX8kwGraFoiG9j1S7aTZEiY7FKOBBBk+649yTc2bt7x2QxULhoBtMxMdlO8BZf+EYymHDlbL3eMbBQYbpdMzIuO3xVm9GWObTx2lxA1tLR5zKxyPhpj9O1NWVqHLKxUjQysShGlPr8EYlC2hCnT+sZiEIQSkopgYhV7j+iHZdX8Ghw82kFaZ5xjSo8tP8q/sDyjzd9gXNOJeIaldrzUqT7QDRZrbRYfaVL1RvDBN98OeYyqTUIG11OZPhiQxp+SJ97iSVAYYjVciCr9w5gxHrLkHrt8FGx3YMRMYDLYEkdjfsVIOaxot0KTq47la0i4Nj2bHspliK1lNnp4+LovUrdu5+Cb0cI7EVm0mWky4/otG/vOyQfidLCTvG3VX3hXLBSoNtz1LuPW949yhyMvk59I8JPLcHToUiWtgAfQNk+y6v6ym18EahMHp2TTOWE0wxo9ohp8B1Ujh6Ya0NGwACcVbPCyS2Vv1ioQhC6vDAw5MMZixSaXPNh1T17lBZ3ihpIOyyk7ZpFHk/P6mrF4hwuHVqpHkXuIQk82H9orf9R/8AEVldaMyZycD1AcRtP1lO8O2DA3da+ybZOwGi0Geu3fUVK4ekHCOwgAqkZP01p0XmRPXvCeYVhBAdc37GIW2HwV7QPGfCU6dRa2YHhIvfqrQhKlUMEQ3xteFmo8NuJv7lh9QiO2yUZh5Lg4yAPrQ2Ak5kwTZp+tKUsPZwF+x6X+pK4yoGgXHgW3jvqCicXjQLzLusSPKyVjof16gayYEjuZ7qHqZsadRr2crmkEEdwo/GZiXbf7qU4G4YfmWMbTMimyHVXdm9h4lZzfDSETs/o84ufj6cBjpZZ7iCGgjsdifBX1oTbKstpYek2lRYGMYIAA+k9ynixjjS6XKVmFlCSqP7LRuiTcvWAm2JxbKLC+o9rGjq4wqpmPHAcCMLTfVieaC1tvErGU/6awxSl4WzF45tPe57Df8AoqfxNnrg0yYBMaWn+IqPxLqtRhNTFMouvLKbdbgZsCephQWY1cOwgtpGqZu6u4vm0QGAwLqHM7sOBR7VsjM3r1MS9rcPTMCRyS4uIGozHYdFE4jKSxrTVZUaXA+00sJI3s73KVxOZve0NadIGpwawBgBiCQB4WS2YY0swzWVcQaxJFRjLk0tTQQS9wnqRpWdnVcr6uFfxvDFKn6twfJeNRaHElvg6wg+Sl8JnUPLNAYwQGtBMC17m+8n3qIfji24u4i3hP2pbC8xNros1iox6T34cHER4rFbExc/BMaRDPEqQyDKKmNqSJbSaRqednRu1vdJsqWVJWPuGMnOIeKzjyMdZse0RsfKV0epXNPS0ASR32RlOAYwDQ2AAAO0BLsy38q57nTIAjtHZKjzc2aMpd8Q7pU5gnePcnACwxsLJMLphGlZ57dsJWCVEZjjYmDcJxhcbqpBx7X9yzlM0eKSSZjMcSAFzni3Pw0OupHivPQwGSuI8TZ2azyAbJQVuwbpFZxVTVUee7nH4klCSIQuwxLfw6z8g2BLvq5jdTNHDgCSR4z1JTHhxn9kZ0HMCep5iVMNoNgHUSSRaJ6q4mL9N8O2NwPJJvqFpLS0efdLYlrgLiZuDtKba9TW/qm6rwErM4WgHjrqF7/UnjmeIBaNoNzudltRDTDgRZ2wtvulHVAXO9uTI2DhBFoUuSLWKT/RH4rCkhzhu7eO3moX/wBHe6SSL2uVZK1Sbc0R5SkBR/RF/G6l5Io6ofCyyVpEVS4dEzuuw+iDL2U8NUe0QXvgmIswAR8SVTcp4eqvIcSbX/0FfeEqjqDnUnxDjqb8II+hY5Msf0H42SPqLqiVH47N6NFs1KjW+B3PkN1WsZxNUxGplBjqdKIfXfaAf0ADcwksiIjilIfcQ8aYfDEt1F7x8hkE+87BVylxnicS4so0GsETqdUA0gdXH+SicLgsLTfJFSqRJ5iGNc7oSAJj3ptjMb5NbsANgJmPFZyk2enj+JGuok8wfS1NfWqOxNQD2Dy0mntA3hR2IzotJlwAd8lvKB4QPJMjSqOEtY6+xILQ7padwn+H4WD9LyHEgc07E9x4KPTqhjhEY/h7qhIpie56fFbU8CDeo73/ACW+fVPM0xNOgNI0kwRA2HS/iq1UruqH2iB/JFG3KHGNzJtPUKYBm2qPqnooZwe+8JxRwxdU0gW3UviMMGs9yVGU5fwjqWCFp3CdGGiyRadPMTY/R2KksgyR+Oq6W2pNI1v/APy3uSijJyrrNOGchfjHmZbQaed3V36jftK63lmADQxoAYxohrR28fFOctytlKm2mxuljRAH2+axUeS+Bs0gT9iKOOeZzbSJJjR0SkLVmyyXLWFLpwMzKY4uv2WcRVIKg83zQMBlEpnRixW7I3MKk1g2Y1EDyul+IczZh6OmYgQqNic9D67YNmu1E9tN1T+L+JX4l5DTDZ+Ky1s3zO+DPiriF1Z5a02VeZhyU6wmE1FShwsBbxVGH18spr9z5oW1Ucx8z9aFsc9F64apf2WmSf0iAPNwU3TbAAbqn6kcD0GnB0iRc6o/xFTD8M7WC4coSeSjtwfCUkpMbU8vdUa3mmPoTOtg2NJEGeqn2NFIFzQdP1JPG1mluq0HqLH3hZPI2ejj+LCP6InAsoTcE+Cd4nNG0xFNoHaVXzW5yRt0W2lzrlZ2zfWK/Q49c57pPVWzIqVHSNYuqk10bBS2S5VXxb9LPZEaiTAHhPdFlSyRjEtlfPqNKG0w6o8kANYNUnsm2KxderUbrDcK3Tr1OOp0TEQ3r4WRXqfgjiKRptmZ0nWWbcuo9bTbuqrj8yAcS4/63KDl12d3wsNPGU6btTAatSPzlQbHuGyfpTPE5lYlzrbxsAe8KJwJdVfpn1TdOrUWlxIOwaNpI72VhwuQNqwKdI25jUqOLnkt6dhfo0boKcoYyPOGrVGF4Aa0iWlxhz/3W3PvKfZPlJtqAdULhDrmOoHYbG6lHOoYYflCTVbB0RAHUAm8gKt5txVMhkNbuALXHUncoqxKbn4WnFYijRvWqa3weUX8tTlVc84vqPGhrtLI06R2G3iqriswc8+aeZbkdWrBIgHqUWkCil70ZVsQXEmZK1pOPdWnNchDKLRTaS6bnuqtmOGfSiev0IZe6JvInG5B6R5pXM67QADchQGDzLSBBgpHFY7VJKRE8iJLLcJUxddtGl8r2j0a3qV23J8pbgqTWsH5Pr3Durp6gqB9FPD4pYUVnN/KVeYnqG/JH2q7Yo9EJctnnZs20tf0ZoPLr9Fj8EH0z70jRd6q3yP4Z+xPGuuU0cztPhlohY0ytKhi6PXiCTYIckRTG2YwGknYLj/GGcGtUNOkbCdR2A8yrXx7xGAxzGVA0Rc9fcuLZnnEg06chp9p3V3mmlZ0QnqqMZlj4Hq6Z/ed3PYeCZ4eiXdIWMJhZKnKGGgbLSkjWEW+s1w2HDQlKosnDKaSrm0JJ9NZxqJz6v7TvM/WhZr+07zP1oWx5tHYvR5h4wNEnZwdv0OtwsrNXy959l3Kfgq36PcM5+AoCbc38Tlc6OUugiT132HuXPM9r48qxoiKmHDWFg5iRFu/imGH4ec8w8kdgr3lmQkAGPsT4ZQ3Xqe8NG0Wk+8qFGTKl8uEeXZzPMMgZSgMknqouvhC12nrExvCu3Ez2Mrvgy1gEX3MD+aqNDNHB1Ujd4hzrTp+U36vghxo3WROCkv2PaOTinD8Q4NEWYwg1HdukNCzV4hFNmhnIBYaSQY3MwYJPdRuC14pzmU3Mbobqc+o7SA2QDEAk3PZTz+HqGHIe+u2p7LXPABIeZdqpNJggQJJlKjmlmSfelaZiX1nBoJawnmdEkDwHUqVy/J6bmloawgu569Q30g2E+yy0WbupLF5xgKQb6qi6oQHS6o7SHF3ynAe0f5qtZxxa5406uUAANE6RG0BFCWS+1RL4uvSw8tDmuOwI6DzSGYccnSKbCQ1oixN+sn3qj4vHl5TejLjCY55VIk8bmr6hknf6fNKZZlz6zwBKf4HIpAJ37K05TQbSFonqgW4nlvDTKYl2/xKlWvDAB2SGMzFocLxIMeai8bmDb3Sol5B/mGPEWv4KlZ9jy86bR2W+OzbxVdr4jcqkiHkRrUqc0LcCS1vdzR8TCYCqAZJlK4jMp06WxpIPwuhxZh9qbPV2U0w2iwDo1o+ACTrCXl03sPpUJwbn7a9BjpB1NHutdO8bivVOnfUbHy2BS7RnHE3J/8ASSc4THTrKZUs0awmLsBif0T/ACULjc5qOMMgGNzdQ+OzoURLnAbyO8/7pX/Do/G1i3MuuYY9rW6nGAub8YcftY0sYfd3VXz7jB1UGnSO3sjw8FRagc5xLpJ8VUYfs5m0uId5nmlSu6Xm3ZJ4TDFxWKGGJ6KcwOHDRfda1RWPHYvgsCAE4cFrNkl61S2dKpC4TXFvEFaVcYFGYvFWJlCTszy5FRVax5neZ+tC1ebnzKF0HnWz0V6KMtacow1Rzg0E1Ot4FV4PRXeriKDIMF52BMdfoXLPR5iyMsoCdtf+Y9TOMzAwsJSo9LDh2inJlvx/EMCxA8lXcfnRfMlV84xoB1GVH4jNKbeqzc2zrhHHj8RjiDE3+1VSpXdJunGaZzrsNlEVMUp6ycmZEphsyNOIO0/SZP2LGKzZzupUQ2pKW1iFSizklmb8N61dxG6alyy6qk9SrUh5f6KgKZyZrAQTvuoIVYWzceGmblPVi+5Iv1TMw0WTM53CplTN3dBH0ps/GuPVUoEPMW7H59PuUNis0c7rZQzsQSk3OndNYzJ5Wx3Wxc9U1fWK1QrUURs2arYFCAFRNlr4L4pdhnaCeU7eC6RhuKQ8824jTe3muIikYlOsNmtWmIDrdis5Y0zrh8lxR2LNM7FOnqkTBXL82zd1Z5MmFF4zNKlWA9xIHTom7XqViomedz9HYCe0BqjV8f5qOp4gJwMaAq1IUkTGHpQt6lYBQ4zF3QErL6dV9w0hGhX5FD+tjY6pjWzEd0rR4eqO9p3SYvfqYUzl3B7XxeNwZBFxuq+sxl8hsqlXHOOwWcJl9Sq4CDc/Wr5T4SDQCQL9xuPdsU+ZlbGh4AiII/di5nwVKNGTy2cZxLNL3N7OI+BWVvmP56pH6b/4ihOizvXo24WbiMmw721HMeRU7FtqtQC3uWM14Tx1IGGiq39U3+BVh9DDv+C4X/u/51RXdzlySkrZ1QzTiqPN2a4mpTJFSk9h8QVXcVjtRtZenc5y2lVbD2g+5cf424HayalEWG4SVGksjas5wXrXUtKzS10Fahy1UUc7k2L60evTdzlhUok7Dk1gkXVytGgmyfYfLibumFSRLkMCsgKVGVTtPn2WBgQPt8lVEWiNAWfVqapYCSIEg7HtG6Xw+Dbfw28U6DZEE3Dk7BbNwTirNRwMmIggi52/2Utg8k5rgS2Xkd48PNFE7lFOAIJHa6BgyrvUyfUDEy4TB6XuVAYilo1SIA2PcIoWxA1KULbCUC53gnlHDOqP5R71a+H8oBFxZph1pIad3IobkQuHwU6YbM2/monNMLoJ8DC6kMIA1zAANBBA03I6z5qs5xgmuqkQIfJEyL9vBAlIooStKgXFTlTJmiD0i/W6d4fJyw+RF/MT9SB7kRhssnzlT2EyNhdpIEggnvFvtKeYTCkHTAiJFvldLqWpgB7HF2lxEGdiTtI26IIchjg8rZfTaRaQJaeoPfb6U/8A/TS4t3a689nEEz5WhSbcEdDJdO5cBEzIIEn37J4/D+1U9YYDrtcI0SfZnebpmbkxngcODSDiwua20CBJ+V5J83CQS0Ey0gibTI3PcQQm9as1jxEgvbMQW9bz0IKf6Q4giXa26YnaGwY6dEE2anDSXCCC9pvq5TY6Y7GU2xEmC2A4Q0tN9g2R75K30ANaRrbE6fEQY1atri6ziGHWQGtLXAOBn5TfP3bIHH04FnQ/tNaLD1tS398oWM1qTiKp71Hn4uKEHWekvQ27/g2G/wC5/mvV1c5c89EuIjKcOPB/+Y9XX8JXn5P9mdEaoVrmVUOKMU1rtJO4U/jcWGscT0BK4vxLxE6pXAmzXGPIhEUU3wqvFFLTiHDpMhRTWqc4irioWu67KOpUbhdK4QoWJ08MTsnVLKnOIAElSmEaG8oguIMD6VZuH8snQ4nmdEjtOwJ7WVJ2ZZGojLhzhEENdUG5J72AkKXOXsBc3sbR7TD11eYT/F1nNbGkCHRE+1e5ttA28kxxWNguG5c5uotEWBJ1E9RcK6Oe7I7McE1s6Ouls/rEbkdLFRtXDmSOo5dXQgGHHyUqw6g7Te7tXao42ZE7QPrSuBwRkyfzYMs6mTYT4qgG9PBt0HUIFtJ6X8u905blBMMc3kaBzfvCb/rbKwUcuDi02awNL3U4BOoWBjobbKQZh4pk1BpL4gnmkbDbta6KJcivYPLoAFS0mQZg29mJU6MsDXN5RqcJkE9Og77bJTEYOZMgtBbTDjc6Refilq1WGc4bpMAOBvIMmR06bIoSIvF0CyoXiIswg2D9W5aB+iN1V+KssnRcafYJi5m4n3K85k4OdOo6YDGHpqdczOx8VC1sJYB2n2g7ftYkfBBZV8Dk5a4hgADdMu6X6/QrlhqGpoNqYqzqA7sFgT4hNi0UarHsaS0ktI3HINR84lO8truLGNDdLHa6hmNXKZMeOyCWzQsfAc4gEkMnqARykpk/A6pLmgBhjUe0mfpUvVqkukNDRWkunoG2JjvEJZjyNRLGtLgWwT4jTbxsUE2V5+StJ06HS7m5dtpHxCfUsrboEmA5onV3g7A9rKXoOGsBrXA04mZ0ukkWA7WShww5tIaWjYEjmcPaNjP+yKCyGGVBomAdLhIHaPhuQkRgRzCxjnadiSJMEFT9WNQMN0uAMiY1gHpsBYJsHaQC+owgG/vaXNAIF0UJsZuYW2bALuYdQbCQAUvRzCRDwASB03c2AZO+wmFmtRFmmS5gBPKCOYgQOrTtda1sI8l4G7ZLbgGSQXAA7/0RQhyOYtMtLHamybwWzyg9lGsZoaGay2XNnTIjbYbFLBhGkiWnpG3rCYNuhIWpxPQgPaIFgRztPYoA21majfaAkzHSAYg26pFuKpw0lrgSNH6IBBMG/kt8K9vrAC/TqsOnM7pG1jCVxlN7mQTzB3PsdNyBvYTKCo+nn/NmRiKo7VHj/wAihYzH89U/ff8AxFCDqO4ejTE6ctoDsHfxuVtbjVzXgbHBuBpCdg7+Jym62bQN1yyh00UuElxZnGii6LkiFxzEVPyhJU7xFnZNpVWLi4yFcY0F2b4ipJAStBjnODW3cbAJXLstc+DeJuVcclylrHMdtPMZ6tuBfvKqhvJSGvDXDzmltZ41uDjHZsdz1/orTUcxjCCDy35QJi0RPjKVwzCxrup1NIjaWwQPpv5KE4gzPlEkRYlos7UdwY6bK0qOWUm/RLM82DS5wguMNaTvG5lvcd1GUMZIMkum1t3B3yR71HUw/EViGiXGT4mP6K25LkhGkwHSJkW9U5smB3KokMLgtJY5wsYOmeZjxYSBtforBh8CPWTUMvbzOLbRqsJncWKSawDRPtvu4xdwPU/zWdTi2tIPTbwNroE2SlPEADUZOpx1aRzbGLHcbJ81ga46XDRp1NaTPNFwPG+yhm0netDbagInYwBqhLCtUbpdDSWbgX1SdwmTQ65mBha1pa27j1BIhwA8yLJD8FYGNiTpl7t7N6u8fJLfhDC2GmJcKjiTpE7kfWktYcdQdd/KGAcoEzHxgSgaGJAJgEkE6tPyrS1rmjqDulH0A9tR4DYkQexiwd2B7d08r1Gk6TDatNpECdJ0mNJd13KVY2nTdT0xoc7USZALtgPIb3SLbGGHcHUwHMMNeXO7MEQ7zlAePks1Bp9ZJsRTPbzFk+xeGJbU6TFwZ1ucbAwYiOoTXQ1vK4mWMIda2gHVFt7wgzNaT4DiGfkwA8SQXcwkN95snODFjLG8wa8guBIETyjygJjRx7WbtJhp1vAIAHyCB4Sl8M9rWgPDiWkN1XBJfGho8NJlMByx2t2oUz8sEE/o7Qe03WlXSdMOaSw3AkubqM++bhKPsI0nkc65gusbkXv7JWzX/nCIk6Xy5okAmRq6kzI96AE6znU2nTpkBokjUBd3U7HZbPa3mbDSDpIbuL+0QN59r4rDnPIDZcJkxAIJMzb/AFuk9beVznEBojU0Fx1fo32tPxQKhr65hOkVCRpLSBuHCNUTc9E7pMIDC5ocJ7wQC4nmbciZhJ16VyGPu10tLWgap3BjuAFllN3rKstbLtJBLonSdUDsLEIFQm4nSWht2EkAnfUSQQfALX1MAhknTp7WJuAAffdbVX6jJ0gPBMdWuuBHhICaiOVxkA0xsZDXXgx8UDo1NDW8NLoBA5YuCRuHDxSLKz2wC4ODoJvuRZoPjupDDOgNl4mXkuMEw64F9xEXCaPZLNJ0vb2BAcwbCfDzSKj6cHzI/lqv77/4ihGZtivVHao/a/yihI6eEtlPEvqaTWaCdM3kDck/alcTxYXW0ke8KsIU0BJVswDjJn4D+aVw+ZsBEtcR1AgSohCYF1wnGdJk/knxBES2BI323Tujx3RaG/kqhLW6TdsET8Vz9CBNWdIf6RaTmuBpVBqm4IlpMXBJ8FDZhxPSqWioB0lrCdup1XVQQgNUW3AcTUaXs06hMi8taRHQb7qfb6SaH/x3tMRyuaekE9DK5mhFhqjqLfSVh9bX+prHS0CCWGY2vO0pWl6T8M1paKFXnJL7svvEGbbrlKEWLVHXR6V8NrLvUVoIsJYdJIgkGbrNP0rYYFhFGvLCSTyS7eJ5v9QuQoTsNUdeHpWwuxoVdJmR+TvJ/esmw9JeF1Pd6quNVh+b5QNvlXMLlSEWGqOtO9JuE1Wo19JbBB0domdfdJj0oUAGhtOsIsfYuDvu7quUoSsNUdR/GbSDNIbXEHl9jlHb2rpPE+kmk4u5at2lrZDLT/e2XMkIsNUdMp+kmkWltRlZwMavYuABA3tF0q/0l0CCDTrH2S08nKWjTO97QFy5CLDRHV/xp0A4uFGreT8jmd0JEnodkq70sUNQPqaxEQRLBqE6uhtdcjQnYaI6zS9KeHA/NVydQO7IsI2nvCz+NLDabUawdMk8l+hnmvYrkqEWGiOsn0q0JM0qxBED82INr7+H0pOn6TsMGBpoVTEzzN6mR16LlSEWGiOqP9KNE70asSIHIIbG0z3ukavpFwzjelWgGW+xb/yXMUJWGiOnVfSTRvFOtvLZFMxO9iVn8ZWH5ooVAXNLXGW3nwmy5ghFhqhfF1Q6o9zZgucRO8EkiVhIoRZQ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6394" name="AutoShape 10" descr="data:image/jpeg;base64,/9j/4AAQSkZJRgABAQAAAQABAAD/2wCEAAkGBxQTEBUUExQWFhUVGBcXGBcYFxUVGBUYFRgXFxUXFxgYHSggGBolHBQUITEiJSkrLi4uFx8zODMsNygtLisBCgoKDg0OGhAQGiwcHB8sLCwsLSwsLCwsLCwsLCwsLCwsLCwsLCwsLCwsLCwsLCwsLCwsLCwsLCssLCwsLCwsLP/AABEIAMIBAwMBIgACEQEDEQH/xAAcAAABBAMBAAAAAAAAAAAAAAAAAwQFBgECBwj/xABJEAABAwIEBAIFBgsGBQUAAAABAAIRAyEEBRIxBiJBUWFxBxMygZFCk6GxwdIUFyMzUmJkcrLR4SSCkrPw8SU0c4OiFUNUY8L/xAAZAQADAQEBAAAAAAAAAAAAAAAAAQIDBAX/xAAjEQACAgMBAAIDAAMAAAAAAAAAAQIRAxIhMQQTFEFRBTJh/9oADAMBAAIRAxEAPwDhqFZMmySnVptc4OvMmYFifDwTh3D9KTAdF/lX3gdPFNRbJc0VNCtx4epTGmpMbT163hDuH6AtzH+8P5KtGL7EVFCtw4cpk2Dw0dyPsWKnD1ICYd/i/oj62G6KkhWynkFEyId/iH8kHIaP6xPn/RH1sN0VNCtjeHaZnceGr+i0fw/THf4o+th9kSrIVpbkFIj5Xx/ogcP0/wBb4o0Y90VZCtmH4aa9+hjajnfot5j8AFdcj9CtStDqs0Gm/M4Of/hG3vUPhRx5C9JUfQdlwaA51dx7+sA+jSt/xIZZ+0fOj7qzeSKHR5qQvSn4kcs/aPnR91au9CeW/tHzo+4k80Qo82oXo8+hbLf2j50fcVL9IPo7wuDdS9T63S9rydTw67Y25R3SWeDHozkiFYXZPTn5Xx/opLKOGaVWuxh1Q6Jh3x6KnligjFy8KYhd+/FHl8/+/wDOD7qf4f0LZcd/X/Oj7ij8iBcsUoq2eckL0qPQjln7R86Puo/Ehln7R86PuK/siZ0eakL0r+JHLP2j50fdWh9CmWftHzo+6k80EFM82oXpT8SWW/tHzo+4g+hLLP8A7/nR91H3QCjzWhelG+hHLf2j50fcW/4kMs/aPnR91XGafgjzQhPs4w7aWIrU2i1OpUYJN4a4gT8EKgLRw+R+Ds1bXtO5lyelxedgNoBJEQorJHAYZsCXGY8OYp+0TuQYueluyuPhhL0c05BOgGDYknYdUm8NBizr9bbbJFxABGzXE7GTKSbW5SLW+taioeiodXs+AEyEm6pJJcQD2iyasxBLbALOoEC8RZAxyKwOxb4wIWadYTImx6JoYF277bWSuggiEA2OdZkm/iY2SYqAHaZ67LLcO6DJMJcUzoFgYsO6TdCSszhKD3uhrSSdhvPuXROGvRiXgVMW4tBv6pu/949Pcp/0e8JNoUm1qomq8AifkA7AeKu0LCUmzaMaGGVZNQw7dNGk1niBc+Z3KfLKFFFGIQsrBUNUMwtHrcrRwK58hSG71z30uUpo0HdnVG/Fs/YujerlVH0qYecAD+jUafiHD7QohF2W5KqOD1BdW30eYPXiwejT/r6lVau6vnozrUqYfXqvDGiQCep2sOvVayVorCunWMLhpUg+o1glxAA6kgLnmYekI+zhaX99/wBjf5qBfVrV3aq1RzyemwHu2UxikdcfiZMr7xHRsZxhh2WaTUP6v81FVeNHu/N0gP3jJ+AVeoYRrRPZI1awB1Jts7Yf4/FH3pL4jizEFwaI1OIAAG5KvGW0nCm31hl8cx8ewVE4MwQqVnV3X02YPPd31j3LolI2WXWzz/mKMZaxVG8Iaz3rYBbLpjjOGzCysLBKu6EeM+J/+exP/Xrf5jkI4n/57Ff9et/mOQtqAl8ocRh6Z+Tee86inmobAgze4UflFUepYCbienckqRIYYOraPCY6K4mD9GxZuBcz8Fmo4uAFyetk5GHdOoCAey3w+FcJc4kdBfqtAGYpwR18E4bQGxBMnunNKjAIs7r4p3Rw57NkX8kwGraFoiG9j1S7aTZEiY7FKOBBBk+649yTc2bt7x2QxULhoBtMxMdlO8BZf+EYymHDlbL3eMbBQYbpdMzIuO3xVm9GWObTx2lxA1tLR5zKxyPhpj9O1NWVqHLKxUjQysShGlPr8EYlC2hCnT+sZiEIQSkopgYhV7j+iHZdX8Ghw82kFaZ5xjSo8tP8q/sDyjzd9gXNOJeIaldrzUqT7QDRZrbRYfaVL1RvDBN98OeYyqTUIG11OZPhiQxp+SJ97iSVAYYjVciCr9w5gxHrLkHrt8FGx3YMRMYDLYEkdjfsVIOaxot0KTq47la0i4Nj2bHspliK1lNnp4+LovUrdu5+Cb0cI7EVm0mWky4/otG/vOyQfidLCTvG3VX3hXLBSoNtz1LuPW949yhyMvk59I8JPLcHToUiWtgAfQNk+y6v6ym18EahMHp2TTOWE0wxo9ohp8B1Ujh6Ya0NGwACcVbPCyS2Vv1ioQhC6vDAw5MMZixSaXPNh1T17lBZ3ihpIOyyk7ZpFHk/P6mrF4hwuHVqpHkXuIQk82H9orf9R/8AEVldaMyZycD1AcRtP1lO8O2DA3da+ybZOwGi0Geu3fUVK4ekHCOwgAqkZP01p0XmRPXvCeYVhBAdc37GIW2HwV7QPGfCU6dRa2YHhIvfqrQhKlUMEQ3xteFmo8NuJv7lh9QiO2yUZh5Lg4yAPrQ2Ak5kwTZp+tKUsPZwF+x6X+pK4yoGgXHgW3jvqCicXjQLzLusSPKyVjof16gayYEjuZ7qHqZsadRr2crmkEEdwo/GZiXbf7qU4G4YfmWMbTMimyHVXdm9h4lZzfDSETs/o84ufj6cBjpZZ7iCGgjsdifBX1oTbKstpYek2lRYGMYIAA+k9ynixjjS6XKVmFlCSqP7LRuiTcvWAm2JxbKLC+o9rGjq4wqpmPHAcCMLTfVieaC1tvErGU/6awxSl4WzF45tPe57Df8AoqfxNnrg0yYBMaWn+IqPxLqtRhNTFMouvLKbdbgZsCephQWY1cOwgtpGqZu6u4vm0QGAwLqHM7sOBR7VsjM3r1MS9rcPTMCRyS4uIGozHYdFE4jKSxrTVZUaXA+00sJI3s73KVxOZve0NadIGpwawBgBiCQB4WS2YY0swzWVcQaxJFRjLk0tTQQS9wnqRpWdnVcr6uFfxvDFKn6twfJeNRaHElvg6wg+Sl8JnUPLNAYwQGtBMC17m+8n3qIfji24u4i3hP2pbC8xNros1iox6T34cHER4rFbExc/BMaRDPEqQyDKKmNqSJbSaRqednRu1vdJsqWVJWPuGMnOIeKzjyMdZse0RsfKV0epXNPS0ASR32RlOAYwDQ2AAAO0BLsy38q57nTIAjtHZKjzc2aMpd8Q7pU5gnePcnACwxsLJMLphGlZ57dsJWCVEZjjYmDcJxhcbqpBx7X9yzlM0eKSSZjMcSAFzni3Pw0OupHivPQwGSuI8TZ2azyAbJQVuwbpFZxVTVUee7nH4klCSIQuwxLfw6z8g2BLvq5jdTNHDgCSR4z1JTHhxn9kZ0HMCep5iVMNoNgHUSSRaJ6q4mL9N8O2NwPJJvqFpLS0efdLYlrgLiZuDtKba9TW/qm6rwErM4WgHjrqF7/UnjmeIBaNoNzudltRDTDgRZ2wtvulHVAXO9uTI2DhBFoUuSLWKT/RH4rCkhzhu7eO3moX/wBHe6SSL2uVZK1Sbc0R5SkBR/RF/G6l5Io6ofCyyVpEVS4dEzuuw+iDL2U8NUe0QXvgmIswAR8SVTcp4eqvIcSbX/0FfeEqjqDnUnxDjqb8II+hY5Msf0H42SPqLqiVH47N6NFs1KjW+B3PkN1WsZxNUxGplBjqdKIfXfaAf0ADcwksiIjilIfcQ8aYfDEt1F7x8hkE+87BVylxnicS4so0GsETqdUA0gdXH+SicLgsLTfJFSqRJ5iGNc7oSAJj3ptjMb5NbsANgJmPFZyk2enj+JGuok8wfS1NfWqOxNQD2Dy0mntA3hR2IzotJlwAd8lvKB4QPJMjSqOEtY6+xILQ7padwn+H4WD9LyHEgc07E9x4KPTqhjhEY/h7qhIpie56fFbU8CDeo73/ACW+fVPM0xNOgNI0kwRA2HS/iq1UruqH2iB/JFG3KHGNzJtPUKYBm2qPqnooZwe+8JxRwxdU0gW3UviMMGs9yVGU5fwjqWCFp3CdGGiyRadPMTY/R2KksgyR+Oq6W2pNI1v/APy3uSijJyrrNOGchfjHmZbQaed3V36jftK63lmADQxoAYxohrR28fFOctytlKm2mxuljRAH2+axUeS+Bs0gT9iKOOeZzbSJJjR0SkLVmyyXLWFLpwMzKY4uv2WcRVIKg83zQMBlEpnRixW7I3MKk1g2Y1EDyul+IczZh6OmYgQqNic9D67YNmu1E9tN1T+L+JX4l5DTDZ+Ky1s3zO+DPiriF1Z5a02VeZhyU6wmE1FShwsBbxVGH18spr9z5oW1Ucx8z9aFsc9F64apf2WmSf0iAPNwU3TbAAbqn6kcD0GnB0iRc6o/xFTD8M7WC4coSeSjtwfCUkpMbU8vdUa3mmPoTOtg2NJEGeqn2NFIFzQdP1JPG1mluq0HqLH3hZPI2ejj+LCP6InAsoTcE+Cd4nNG0xFNoHaVXzW5yRt0W2lzrlZ2zfWK/Q49c57pPVWzIqVHSNYuqk10bBS2S5VXxb9LPZEaiTAHhPdFlSyRjEtlfPqNKG0w6o8kANYNUnsm2KxderUbrDcK3Tr1OOp0TEQ3r4WRXqfgjiKRptmZ0nWWbcuo9bTbuqrj8yAcS4/63KDl12d3wsNPGU6btTAatSPzlQbHuGyfpTPE5lYlzrbxsAe8KJwJdVfpn1TdOrUWlxIOwaNpI72VhwuQNqwKdI25jUqOLnkt6dhfo0boKcoYyPOGrVGF4Aa0iWlxhz/3W3PvKfZPlJtqAdULhDrmOoHYbG6lHOoYYflCTVbB0RAHUAm8gKt5txVMhkNbuALXHUncoqxKbn4WnFYijRvWqa3weUX8tTlVc84vqPGhrtLI06R2G3iqriswc8+aeZbkdWrBIgHqUWkCil70ZVsQXEmZK1pOPdWnNchDKLRTaS6bnuqtmOGfSiev0IZe6JvInG5B6R5pXM67QADchQGDzLSBBgpHFY7VJKRE8iJLLcJUxddtGl8r2j0a3qV23J8pbgqTWsH5Pr3Durp6gqB9FPD4pYUVnN/KVeYnqG/JH2q7Yo9EJctnnZs20tf0ZoPLr9Fj8EH0z70jRd6q3yP4Z+xPGuuU0cztPhlohY0ytKhi6PXiCTYIckRTG2YwGknYLj/GGcGtUNOkbCdR2A8yrXx7xGAxzGVA0Rc9fcuLZnnEg06chp9p3V3mmlZ0QnqqMZlj4Hq6Z/ed3PYeCZ4eiXdIWMJhZKnKGGgbLSkjWEW+s1w2HDQlKosnDKaSrm0JJ9NZxqJz6v7TvM/WhZr+07zP1oWx5tHYvR5h4wNEnZwdv0OtwsrNXy959l3Kfgq36PcM5+AoCbc38Tlc6OUugiT132HuXPM9r48qxoiKmHDWFg5iRFu/imGH4ec8w8kdgr3lmQkAGPsT4ZQ3Xqe8NG0Wk+8qFGTKl8uEeXZzPMMgZSgMknqouvhC12nrExvCu3Ez2Mrvgy1gEX3MD+aqNDNHB1Ujd4hzrTp+U36vghxo3WROCkv2PaOTinD8Q4NEWYwg1HdukNCzV4hFNmhnIBYaSQY3MwYJPdRuC14pzmU3Mbobqc+o7SA2QDEAk3PZTz+HqGHIe+u2p7LXPABIeZdqpNJggQJJlKjmlmSfelaZiX1nBoJawnmdEkDwHUqVy/J6bmloawgu569Q30g2E+yy0WbupLF5xgKQb6qi6oQHS6o7SHF3ynAe0f5qtZxxa5406uUAANE6RG0BFCWS+1RL4uvSw8tDmuOwI6DzSGYccnSKbCQ1oixN+sn3qj4vHl5TejLjCY55VIk8bmr6hknf6fNKZZlz6zwBKf4HIpAJ37K05TQbSFonqgW4nlvDTKYl2/xKlWvDAB2SGMzFocLxIMeai8bmDb3Sol5B/mGPEWv4KlZ9jy86bR2W+OzbxVdr4jcqkiHkRrUqc0LcCS1vdzR8TCYCqAZJlK4jMp06WxpIPwuhxZh9qbPV2U0w2iwDo1o+ACTrCXl03sPpUJwbn7a9BjpB1NHutdO8bivVOnfUbHy2BS7RnHE3J/8ASSc4THTrKZUs0awmLsBif0T/ACULjc5qOMMgGNzdQ+OzoURLnAbyO8/7pX/Do/G1i3MuuYY9rW6nGAub8YcftY0sYfd3VXz7jB1UGnSO3sjw8FRagc5xLpJ8VUYfs5m0uId5nmlSu6Xm3ZJ4TDFxWKGGJ6KcwOHDRfda1RWPHYvgsCAE4cFrNkl61S2dKpC4TXFvEFaVcYFGYvFWJlCTszy5FRVax5neZ+tC1ebnzKF0HnWz0V6KMtacow1Rzg0E1Ot4FV4PRXeriKDIMF52BMdfoXLPR5iyMsoCdtf+Y9TOMzAwsJSo9LDh2inJlvx/EMCxA8lXcfnRfMlV84xoB1GVH4jNKbeqzc2zrhHHj8RjiDE3+1VSpXdJunGaZzrsNlEVMUp6ycmZEphsyNOIO0/SZP2LGKzZzupUQ2pKW1iFSizklmb8N61dxG6alyy6qk9SrUh5f6KgKZyZrAQTvuoIVYWzceGmblPVi+5Iv1TMw0WTM53CplTN3dBH0ps/GuPVUoEPMW7H59PuUNis0c7rZQzsQSk3OndNYzJ5Wx3Wxc9U1fWK1QrUURs2arYFCAFRNlr4L4pdhnaCeU7eC6RhuKQ8824jTe3muIikYlOsNmtWmIDrdis5Y0zrh8lxR2LNM7FOnqkTBXL82zd1Z5MmFF4zNKlWA9xIHTom7XqViomedz9HYCe0BqjV8f5qOp4gJwMaAq1IUkTGHpQt6lYBQ4zF3QErL6dV9w0hGhX5FD+tjY6pjWzEd0rR4eqO9p3SYvfqYUzl3B7XxeNwZBFxuq+sxl8hsqlXHOOwWcJl9Sq4CDc/Wr5T4SDQCQL9xuPdsU+ZlbGh4AiII/di5nwVKNGTy2cZxLNL3N7OI+BWVvmP56pH6b/4ihOizvXo24WbiMmw721HMeRU7FtqtQC3uWM14Tx1IGGiq39U3+BVh9DDv+C4X/u/51RXdzlySkrZ1QzTiqPN2a4mpTJFSk9h8QVXcVjtRtZenc5y2lVbD2g+5cf424HayalEWG4SVGksjas5wXrXUtKzS10Fahy1UUc7k2L60evTdzlhUok7Dk1gkXVytGgmyfYfLibumFSRLkMCsgKVGVTtPn2WBgQPt8lVEWiNAWfVqapYCSIEg7HtG6Xw+Dbfw28U6DZEE3Dk7BbNwTirNRwMmIggi52/2Utg8k5rgS2Xkd48PNFE7lFOAIJHa6BgyrvUyfUDEy4TB6XuVAYilo1SIA2PcIoWxA1KULbCUC53gnlHDOqP5R71a+H8oBFxZph1pIad3IobkQuHwU6YbM2/monNMLoJ8DC6kMIA1zAANBBA03I6z5qs5xgmuqkQIfJEyL9vBAlIooStKgXFTlTJmiD0i/W6d4fJyw+RF/MT9SB7kRhssnzlT2EyNhdpIEggnvFvtKeYTCkHTAiJFvldLqWpgB7HF2lxEGdiTtI26IIchjg8rZfTaRaQJaeoPfb6U/8A/TS4t3a689nEEz5WhSbcEdDJdO5cBEzIIEn37J4/D+1U9YYDrtcI0SfZnebpmbkxngcODSDiwua20CBJ+V5J83CQS0Ey0gibTI3PcQQm9as1jxEgvbMQW9bz0IKf6Q4giXa26YnaGwY6dEE2anDSXCCC9pvq5TY6Y7GU2xEmC2A4Q0tN9g2R75K30ANaRrbE6fEQY1atri6ziGHWQGtLXAOBn5TfP3bIHH04FnQ/tNaLD1tS398oWM1qTiKp71Hn4uKEHWekvQ27/g2G/wC5/mvV1c5c89EuIjKcOPB/+Y9XX8JXn5P9mdEaoVrmVUOKMU1rtJO4U/jcWGscT0BK4vxLxE6pXAmzXGPIhEUU3wqvFFLTiHDpMhRTWqc4irioWu67KOpUbhdK4QoWJ08MTsnVLKnOIAElSmEaG8oguIMD6VZuH8snQ4nmdEjtOwJ7WVJ2ZZGojLhzhEENdUG5J72AkKXOXsBc3sbR7TD11eYT/F1nNbGkCHRE+1e5ttA28kxxWNguG5c5uotEWBJ1E9RcK6Oe7I7McE1s6Ouls/rEbkdLFRtXDmSOo5dXQgGHHyUqw6g7Te7tXao42ZE7QPrSuBwRkyfzYMs6mTYT4qgG9PBt0HUIFtJ6X8u905blBMMc3kaBzfvCb/rbKwUcuDi02awNL3U4BOoWBjobbKQZh4pk1BpL4gnmkbDbta6KJcivYPLoAFS0mQZg29mJU6MsDXN5RqcJkE9Og77bJTEYOZMgtBbTDjc6Refilq1WGc4bpMAOBvIMmR06bIoSIvF0CyoXiIswg2D9W5aB+iN1V+KssnRcafYJi5m4n3K85k4OdOo6YDGHpqdczOx8VC1sJYB2n2g7ftYkfBBZV8Dk5a4hgADdMu6X6/QrlhqGpoNqYqzqA7sFgT4hNi0UarHsaS0ktI3HINR84lO8truLGNDdLHa6hmNXKZMeOyCWzQsfAc4gEkMnqARykpk/A6pLmgBhjUe0mfpUvVqkukNDRWkunoG2JjvEJZjyNRLGtLgWwT4jTbxsUE2V5+StJ06HS7m5dtpHxCfUsrboEmA5onV3g7A9rKXoOGsBrXA04mZ0ukkWA7WShww5tIaWjYEjmcPaNjP+yKCyGGVBomAdLhIHaPhuQkRgRzCxjnadiSJMEFT9WNQMN0uAMiY1gHpsBYJsHaQC+owgG/vaXNAIF0UJsZuYW2bALuYdQbCQAUvRzCRDwASB03c2AZO+wmFmtRFmmS5gBPKCOYgQOrTtda1sI8l4G7ZLbgGSQXAA7/0RQhyOYtMtLHamybwWzyg9lGsZoaGay2XNnTIjbYbFLBhGkiWnpG3rCYNuhIWpxPQgPaIFgRztPYoA21majfaAkzHSAYg26pFuKpw0lrgSNH6IBBMG/kt8K9vrAC/TqsOnM7pG1jCVxlN7mQTzB3PsdNyBvYTKCo+nn/NmRiKo7VHj/wAihYzH89U/ff8AxFCDqO4ejTE6ctoDsHfxuVtbjVzXgbHBuBpCdg7+Jym62bQN1yyh00UuElxZnGii6LkiFxzEVPyhJU7xFnZNpVWLi4yFcY0F2b4ipJAStBjnODW3cbAJXLstc+DeJuVcclylrHMdtPMZ6tuBfvKqhvJSGvDXDzmltZ41uDjHZsdz1/orTUcxjCCDy35QJi0RPjKVwzCxrup1NIjaWwQPpv5KE4gzPlEkRYlos7UdwY6bK0qOWUm/RLM82DS5wguMNaTvG5lvcd1GUMZIMkum1t3B3yR71HUw/EViGiXGT4mP6K25LkhGkwHSJkW9U5smB3KokMLgtJY5wsYOmeZjxYSBtforBh8CPWTUMvbzOLbRqsJncWKSawDRPtvu4xdwPU/zWdTi2tIPTbwNroE2SlPEADUZOpx1aRzbGLHcbJ81ga46XDRp1NaTPNFwPG+yhm0netDbagInYwBqhLCtUbpdDSWbgX1SdwmTQ65mBha1pa27j1BIhwA8yLJD8FYGNiTpl7t7N6u8fJLfhDC2GmJcKjiTpE7kfWktYcdQdd/KGAcoEzHxgSgaGJAJgEkE6tPyrS1rmjqDulH0A9tR4DYkQexiwd2B7d08r1Gk6TDatNpECdJ0mNJd13KVY2nTdT0xoc7USZALtgPIb3SLbGGHcHUwHMMNeXO7MEQ7zlAePks1Bp9ZJsRTPbzFk+xeGJbU6TFwZ1ucbAwYiOoTXQ1vK4mWMIda2gHVFt7wgzNaT4DiGfkwA8SQXcwkN95snODFjLG8wa8guBIETyjygJjRx7WbtJhp1vAIAHyCB4Sl8M9rWgPDiWkN1XBJfGho8NJlMByx2t2oUz8sEE/o7Qe03WlXSdMOaSw3AkubqM++bhKPsI0nkc65gusbkXv7JWzX/nCIk6Xy5okAmRq6kzI96AE6znU2nTpkBokjUBd3U7HZbPa3mbDSDpIbuL+0QN59r4rDnPIDZcJkxAIJMzb/AFuk9beVznEBojU0Fx1fo32tPxQKhr65hOkVCRpLSBuHCNUTc9E7pMIDC5ocJ7wQC4nmbciZhJ16VyGPu10tLWgap3BjuAFllN3rKstbLtJBLonSdUDsLEIFQm4nSWht2EkAnfUSQQfALX1MAhknTp7WJuAAffdbVX6jJ0gPBMdWuuBHhICaiOVxkA0xsZDXXgx8UDo1NDW8NLoBA5YuCRuHDxSLKz2wC4ODoJvuRZoPjupDDOgNl4mXkuMEw64F9xEXCaPZLNJ0vb2BAcwbCfDzSKj6cHzI/lqv77/4ihGZtivVHao/a/yihI6eEtlPEvqaTWaCdM3kDck/alcTxYXW0ke8KsIU0BJVswDjJn4D+aVw+ZsBEtcR1AgSohCYF1wnGdJk/knxBES2BI323Tujx3RaG/kqhLW6TdsET8Vz9CBNWdIf6RaTmuBpVBqm4IlpMXBJ8FDZhxPSqWioB0lrCdup1XVQQgNUW3AcTUaXs06hMi8taRHQb7qfb6SaH/x3tMRyuaekE9DK5mhFhqjqLfSVh9bX+prHS0CCWGY2vO0pWl6T8M1paKFXnJL7svvEGbbrlKEWLVHXR6V8NrLvUVoIsJYdJIgkGbrNP0rYYFhFGvLCSTyS7eJ5v9QuQoTsNUdeHpWwuxoVdJmR+TvJ/esmw9JeF1Pd6quNVh+b5QNvlXMLlSEWGqOtO9JuE1Wo19JbBB0domdfdJj0oUAGhtOsIsfYuDvu7quUoSsNUdR/GbSDNIbXEHl9jlHb2rpPE+kmk4u5at2lrZDLT/e2XMkIsNUdMp+kmkWltRlZwMavYuABA3tF0q/0l0CCDTrH2S08nKWjTO97QFy5CLDRHV/xp0A4uFGreT8jmd0JEnodkq70sUNQPqaxEQRLBqE6uhtdcjQnYaI6zS9KeHA/NVydQO7IsI2nvCz+NLDabUawdMk8l+hnmvYrkqEWGiOsn0q0JM0qxBED82INr7+H0pOn6TsMGBpoVTEzzN6mR16LlSEWGiOqP9KNE70asSIHIIbG0z3ukavpFwzjelWgGW+xb/yXMUJWGiOnVfSTRvFOtvLZFMxO9iVn8ZWH5ooVAXNLXGW3nwmy5ghFhqhfF1Q6o9zZgucRO8EkiVhIoRZQ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6396" name="Picture 12" descr="http://i.ytimg.com/vi/UWoTWjpxxJE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286001"/>
            <a:ext cx="2833815" cy="243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Intestinal intussusceptions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EG" dirty="0"/>
          </a:p>
        </p:txBody>
      </p:sp>
      <p:pic>
        <p:nvPicPr>
          <p:cNvPr id="15362" name="Picture 2" descr="https://encrypted-tbn0.gstatic.com/images?q=tbn:ANd9GcSJuA1rsrVgNVyk-4yb5QtH78jOVhn50W8cQFxzXCuK27rRQyxT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86000"/>
            <a:ext cx="2266950" cy="2019301"/>
          </a:xfrm>
          <a:prstGeom prst="rect">
            <a:avLst/>
          </a:prstGeom>
          <a:noFill/>
        </p:spPr>
      </p:pic>
      <p:pic>
        <p:nvPicPr>
          <p:cNvPr id="15364" name="Picture 4" descr="http://wheatonwayvet.com/files/2013/10/Bally-xray-with-lab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5867400" cy="3652457"/>
          </a:xfrm>
          <a:prstGeom prst="rect">
            <a:avLst/>
          </a:prstGeom>
          <a:noFill/>
        </p:spPr>
      </p:pic>
      <p:pic>
        <p:nvPicPr>
          <p:cNvPr id="15366" name="Picture 6" descr="https://pedclerk.bsd.uchicago.edu/sites/pedclerk.uchicago.edu/files/uploads/Intruss_Fig_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4430" y="4419600"/>
            <a:ext cx="322957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2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90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>Intestinal Resection And </a:t>
            </a:r>
            <a:r>
              <a:rPr lang="en-GB" b="1" dirty="0" err="1" smtClean="0"/>
              <a:t>Anastomosis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ar-E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cmapspublic.ihmc.us/rid=1M8SRC12R-3LR4V8-253L/enterec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09800"/>
            <a:ext cx="5562600" cy="4513192"/>
          </a:xfrm>
          <a:prstGeom prst="rect">
            <a:avLst/>
          </a:prstGeom>
          <a:noFill/>
        </p:spPr>
      </p:pic>
      <p:pic>
        <p:nvPicPr>
          <p:cNvPr id="14340" name="Picture 4" descr="نتيجة بحث الصور عن ‪Intestinal intussusceptions x ray in do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14600"/>
            <a:ext cx="3455997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795</TotalTime>
  <Words>979</Words>
  <Application>Microsoft Office PowerPoint</Application>
  <PresentationFormat>On-screen Show (4:3)</PresentationFormat>
  <Paragraphs>167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PowerPoint Presentation</vt:lpstr>
      <vt:lpstr>Foreign Bodies in The Gastro-Intestinal Tract in Dogs and Cats</vt:lpstr>
      <vt:lpstr>Foreign bodies in the stomach: have no sure symptoms</vt:lpstr>
      <vt:lpstr>Incomplete obstruction of the intestine:</vt:lpstr>
      <vt:lpstr>Diagnosis  </vt:lpstr>
      <vt:lpstr>Treatment </vt:lpstr>
      <vt:lpstr>Enterotomy </vt:lpstr>
      <vt:lpstr>Intestinal intussusceptions </vt:lpstr>
      <vt:lpstr>Intestinal Resection And Anastomosis </vt:lpstr>
      <vt:lpstr>RUMINAL IMPACTION</vt:lpstr>
      <vt:lpstr>Clinical signs </vt:lpstr>
      <vt:lpstr>Traumatic Reticuloperotinitis</vt:lpstr>
      <vt:lpstr>Causes:</vt:lpstr>
      <vt:lpstr>Pathogenesis</vt:lpstr>
      <vt:lpstr>Symptoms</vt:lpstr>
      <vt:lpstr>Diagnosis </vt:lpstr>
      <vt:lpstr>Diagnosis </vt:lpstr>
      <vt:lpstr> Complications for Traumatic reticulitis  </vt:lpstr>
      <vt:lpstr> Traumatic Pericarditis (TP)</vt:lpstr>
      <vt:lpstr> Clinical signs of TP </vt:lpstr>
      <vt:lpstr>PowerPoint Presentation</vt:lpstr>
      <vt:lpstr>PowerPoint Presentation</vt:lpstr>
      <vt:lpstr>PowerPoint Presentation</vt:lpstr>
      <vt:lpstr>Necropsy findings of Tp</vt:lpstr>
      <vt:lpstr> Treatment of traumatic reticulitis ( (Rumenotomy </vt:lpstr>
      <vt:lpstr>PowerPoint Presentation</vt:lpstr>
      <vt:lpstr>PowerPoint Presentation</vt:lpstr>
      <vt:lpstr>Operative techniques</vt:lpstr>
      <vt:lpstr>  Weingarth’s technique for rumenotomy   </vt:lpstr>
      <vt:lpstr>PowerPoint Presentation</vt:lpstr>
      <vt:lpstr>PowerPoint Presentation</vt:lpstr>
      <vt:lpstr>PowerPoint Presentation</vt:lpstr>
      <vt:lpstr>PowerPoint Presentation</vt:lpstr>
      <vt:lpstr> Andre’s technique for rumenotomy   </vt:lpstr>
      <vt:lpstr> Gotze’s technique for rumenotomy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</dc:creator>
  <cp:lastModifiedBy>alrady</cp:lastModifiedBy>
  <cp:revision>71</cp:revision>
  <dcterms:created xsi:type="dcterms:W3CDTF">2006-08-16T00:00:00Z</dcterms:created>
  <dcterms:modified xsi:type="dcterms:W3CDTF">2016-10-30T18:43:15Z</dcterms:modified>
</cp:coreProperties>
</file>